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18" r:id="rId1"/>
  </p:sldMasterIdLst>
  <p:sldIdLst>
    <p:sldId id="261" r:id="rId2"/>
    <p:sldId id="258" r:id="rId3"/>
    <p:sldId id="257" r:id="rId4"/>
    <p:sldId id="259" r:id="rId5"/>
    <p:sldId id="260" r:id="rId6"/>
    <p:sldId id="256" r:id="rId7"/>
  </p:sldIdLst>
  <p:sldSz cx="9601200" cy="12801600" type="A3"/>
  <p:notesSz cx="6858000" cy="9144000"/>
  <p:defaultTextStyle>
    <a:defPPr>
      <a:defRPr lang="ar-EG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F1FD"/>
    <a:srgbClr val="4472C4"/>
    <a:srgbClr val="FC1C16"/>
    <a:srgbClr val="DE0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45" d="100"/>
          <a:sy n="45" d="100"/>
        </p:scale>
        <p:origin x="1694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media/image4.gif>
</file>

<file path=ppt/media/image5.gif>
</file>

<file path=ppt/media/image6.gif>
</file>

<file path=ppt/media/image7.gif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97C71-5DCF-45A1-82AB-3BF3D85136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0150" y="2095078"/>
            <a:ext cx="7200900" cy="4456853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C35086-5B57-48ED-9E81-C33781DE9C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0150" y="6723804"/>
            <a:ext cx="7200900" cy="3090756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8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80360" indent="0" algn="ctr">
              <a:buNone/>
              <a:defRPr sz="1260"/>
            </a:lvl9pPr>
          </a:lstStyle>
          <a:p>
            <a:r>
              <a:rPr lang="en-US"/>
              <a:t>Click to edit Master subtitle style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1BCA2C-EDE6-4281-B6C2-742B622B8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2671D1-4644-4076-9908-2EC2514F1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F405A-41E8-453C-8253-73B6E3D4C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191499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945FA-E802-407B-A8C2-930E2CEFB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D56A31-037D-477D-B491-17EFB79C8C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3D87A-42FB-4149-B4D1-D4C6DAEE0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9C100-B649-4C4D-9CA3-7A9EA9C42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064B4-3029-4897-AB24-DA2F585DE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657989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E977E71-6EC6-48B0-A9A9-4F401B07BC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70859" y="681567"/>
            <a:ext cx="2070259" cy="108487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8992F1-395F-4FCC-856D-1C6D473793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090761" cy="108487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A88907-3224-4D9E-94D8-CCF232514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2A5BD0-0360-4F74-8214-F6232377F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2F236-B913-4431-A6AD-AEFFACE40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653827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B8FCC-8731-44D8-A07E-A26ECBC67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4E5C0F-B352-4264-9D62-BBCAE947C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8ADE7-1F92-4DE2-94BD-508A9752E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9161E9-CFBE-4C2E-9037-7229B1A04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59695A-A777-4CAC-B249-2B734377B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191196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B6277-042B-4DC4-873C-053073721D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5082" y="3191512"/>
            <a:ext cx="8281035" cy="5325109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5C1EA9-7A91-4DDE-8CAD-2769EEDC6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082" y="8566999"/>
            <a:ext cx="8281035" cy="2800349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8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9FC4E7-13F8-432A-B7F3-E491F925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61A844-1A25-457A-844A-4BFFB1A26F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19BB07-5C90-487D-9272-35563D564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793068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BB6C1-5468-47A3-AEE2-DA36C3802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7D1392-21FA-4B1D-BA98-45D62B9D17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60083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6DB65E-D9AB-4886-A281-35CCC677C0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60608" y="3407833"/>
            <a:ext cx="4080510" cy="81224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F74DD-3165-4030-BD99-9FF1B9F00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858C94-8554-428B-9AE3-773E3D70B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909E4A-7117-4571-B0C7-6448C3B58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611362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16535-E944-4E70-A245-C5DDC33D0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33" y="681568"/>
            <a:ext cx="8281035" cy="247438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DE31FC-57C0-47DA-8958-A7FCFFAEE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1334" y="3138171"/>
            <a:ext cx="4061757" cy="1537969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03CB8-3F32-4377-805C-437069A2DC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1334" y="4676140"/>
            <a:ext cx="4061757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3CE14B-4F45-4667-8128-8CB65FEB1D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60607" y="3138171"/>
            <a:ext cx="4081761" cy="1537969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FBCC7A-B0E8-40BF-AE30-294D7A8FDB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60607" y="4676140"/>
            <a:ext cx="4081761" cy="68778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28DC8A-9C47-4ACA-AACD-94173BF0DA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0040D13-B92F-4B92-AD98-E6DEF531DE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5F3956-C530-4D7D-B7CC-9D8EBD5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1900305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2BABD6-9A9D-4847-943C-3D4993BF0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66E27A-FA04-4E34-9BF4-42FA9445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4F6322-684A-4500-AE9D-5CFB16D35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81AC7A-BDF3-4BAA-84CF-521DF9910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50138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77FE5D-511D-4AFE-A86D-6AD170BA8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3F4F4-8F63-4377-BD04-259C02135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582BD8-3C6B-479A-BDFA-251998408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2131652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45EDD4-65C2-41E3-B004-0D93DB9A5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59074F-2CD4-45AF-AFFF-C936C65DF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81760" y="1843194"/>
            <a:ext cx="4860608" cy="9097433"/>
          </a:xfrm>
        </p:spPr>
        <p:txBody>
          <a:bodyPr/>
          <a:lstStyle>
            <a:lvl1pPr>
              <a:defRPr sz="2520"/>
            </a:lvl1pPr>
            <a:lvl2pPr>
              <a:defRPr sz="2205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6BACD1-1660-4F64-A414-1B248EB920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5A6B63-D66C-4B01-BCD6-4ECBD1A0E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C92891-78DF-466D-A6B8-1491588EA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ar-E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036F98-13B0-402A-9860-44A0F2C8E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37509040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89FE55-28A4-4850-9061-97E15AE90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333" y="853440"/>
            <a:ext cx="3096637" cy="2987040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6C9AC17-30D8-4AF1-A3DA-61950678E1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081760" y="1843194"/>
            <a:ext cx="4860608" cy="9097433"/>
          </a:xfrm>
        </p:spPr>
        <p:txBody>
          <a:bodyPr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80360" indent="0">
              <a:buNone/>
              <a:defRPr sz="1575"/>
            </a:lvl9pPr>
          </a:lstStyle>
          <a:p>
            <a:endParaRPr lang="ar-E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2AEECD-8E69-4A6C-AD26-200243B578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61333" y="3840480"/>
            <a:ext cx="3096637" cy="7114964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1CBC3-089C-4CFC-A9B8-2A30A2A7C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22095A-FFD2-4F5A-B9A4-BED8345C7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6B521B-2145-4BAF-A5B2-667F666B0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42083663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19E9F46-AF6A-4469-B6E9-746F03D7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83" y="681568"/>
            <a:ext cx="8281035" cy="24743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ar-E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074ABF-71F9-4463-85F1-E76257A1AE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083" y="3407833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ar-E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DDA81B-3E47-472E-A864-EFD775F01C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60083" y="11865187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979F1-8D32-46CD-A3B4-4BD7684D9D7F}" type="datetimeFigureOut">
              <a:rPr lang="ar-EG" smtClean="0"/>
              <a:t>22/06/1442</a:t>
            </a:fld>
            <a:endParaRPr lang="ar-E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79C415-F9E8-46D4-847E-BA5F5595BC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80398" y="11865187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ar-E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8C54E-C966-4E04-A596-3FA2E4F946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780848" y="11865187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22772-A4A3-4078-9F9D-17B2BE583B14}" type="slidenum">
              <a:rPr lang="ar-EG" smtClean="0"/>
              <a:t>‹#›</a:t>
            </a:fld>
            <a:endParaRPr lang="ar-EG"/>
          </a:p>
        </p:txBody>
      </p:sp>
    </p:spTree>
    <p:extLst>
      <p:ext uri="{BB962C8B-B14F-4D97-AF65-F5344CB8AC3E}">
        <p14:creationId xmlns:p14="http://schemas.microsoft.com/office/powerpoint/2010/main" val="9547338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19" r:id="rId1"/>
    <p:sldLayoutId id="2147484220" r:id="rId2"/>
    <p:sldLayoutId id="2147484221" r:id="rId3"/>
    <p:sldLayoutId id="2147484222" r:id="rId4"/>
    <p:sldLayoutId id="2147484223" r:id="rId5"/>
    <p:sldLayoutId id="2147484224" r:id="rId6"/>
    <p:sldLayoutId id="2147484225" r:id="rId7"/>
    <p:sldLayoutId id="2147484226" r:id="rId8"/>
    <p:sldLayoutId id="2147484227" r:id="rId9"/>
    <p:sldLayoutId id="2147484228" r:id="rId10"/>
    <p:sldLayoutId id="2147484229" r:id="rId11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023" indent="-180023" algn="l" defTabSz="720090" rtl="0" eaLnBrk="1" latinLnBrk="0" hangingPunct="1">
        <a:lnSpc>
          <a:spcPct val="90000"/>
        </a:lnSpc>
        <a:spcBef>
          <a:spcPts val="788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4006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6015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62020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98024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34029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70033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306038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ar-EG"/>
      </a:defPPr>
      <a:lvl1pPr marL="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288036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gif"/><Relationship Id="rId3" Type="http://schemas.microsoft.com/office/2007/relationships/hdphoto" Target="../media/hdphoto1.wdp"/><Relationship Id="rId7" Type="http://schemas.openxmlformats.org/officeDocument/2006/relationships/image" Target="../media/image6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gif"/><Relationship Id="rId5" Type="http://schemas.openxmlformats.org/officeDocument/2006/relationships/image" Target="../media/image4.gif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87A9ACD-694F-4611-924C-D4887AAA9BCF}"/>
              </a:ext>
            </a:extLst>
          </p:cNvPr>
          <p:cNvSpPr/>
          <p:nvPr/>
        </p:nvSpPr>
        <p:spPr>
          <a:xfrm>
            <a:off x="1602322" y="3008844"/>
            <a:ext cx="6273098" cy="830997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800" b="1" i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FF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Smart Home</a:t>
            </a:r>
            <a:endParaRPr lang="ar-EG" sz="4800" b="1" i="1" dirty="0">
              <a:ln w="9525">
                <a:solidFill>
                  <a:schemeClr val="bg1"/>
                </a:solidFill>
                <a:prstDash val="solid"/>
              </a:ln>
              <a:solidFill>
                <a:srgbClr val="FF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0A56EFE-529B-4C5B-8CEC-A394FD664253}"/>
              </a:ext>
            </a:extLst>
          </p:cNvPr>
          <p:cNvGrpSpPr/>
          <p:nvPr/>
        </p:nvGrpSpPr>
        <p:grpSpPr>
          <a:xfrm>
            <a:off x="-843" y="-1369"/>
            <a:ext cx="9604142" cy="12802969"/>
            <a:chOff x="-843" y="-1369"/>
            <a:chExt cx="9604142" cy="12802969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FA95FDE-B6C4-4A83-BB9A-AD81B4F166E5}"/>
                </a:ext>
              </a:extLst>
            </p:cNvPr>
            <p:cNvSpPr/>
            <p:nvPr/>
          </p:nvSpPr>
          <p:spPr>
            <a:xfrm>
              <a:off x="0" y="12167578"/>
              <a:ext cx="9601200" cy="63402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9A282E8C-0D7D-49BF-B651-31E7B8899FD8}"/>
                </a:ext>
              </a:extLst>
            </p:cNvPr>
            <p:cNvSpPr/>
            <p:nvPr/>
          </p:nvSpPr>
          <p:spPr>
            <a:xfrm>
              <a:off x="0" y="-1369"/>
              <a:ext cx="9601200" cy="5668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D513C7D8-05BE-47AD-A0F4-273CCD869A3A}"/>
                </a:ext>
              </a:extLst>
            </p:cNvPr>
            <p:cNvSpPr/>
            <p:nvPr/>
          </p:nvSpPr>
          <p:spPr>
            <a:xfrm rot="5400000">
              <a:off x="3674973" y="6239248"/>
              <a:ext cx="11731095" cy="12555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EC235CB2-2DFB-474D-BD8D-AE9364F30C72}"/>
                </a:ext>
              </a:extLst>
            </p:cNvPr>
            <p:cNvSpPr/>
            <p:nvPr/>
          </p:nvSpPr>
          <p:spPr>
            <a:xfrm rot="5400000">
              <a:off x="-5804242" y="6239879"/>
              <a:ext cx="11731095" cy="12429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EA7195C-4BC4-47C3-9437-0DCFCD97BF1C}"/>
              </a:ext>
            </a:extLst>
          </p:cNvPr>
          <p:cNvSpPr txBox="1"/>
          <p:nvPr/>
        </p:nvSpPr>
        <p:spPr>
          <a:xfrm>
            <a:off x="-204253" y="634024"/>
            <a:ext cx="399626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i="1" dirty="0"/>
              <a:t>A</a:t>
            </a:r>
            <a:r>
              <a:rPr lang="en-US" sz="3600" i="1" dirty="0">
                <a:solidFill>
                  <a:srgbClr val="FF0000"/>
                </a:solidFill>
              </a:rPr>
              <a:t>MIT</a:t>
            </a:r>
            <a:r>
              <a:rPr lang="en-US" sz="3600" i="1" dirty="0"/>
              <a:t> Learning </a:t>
            </a:r>
            <a:endParaRPr lang="ar-EG" sz="3600" i="1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19AAF1-3DE1-4AFD-BBA7-5E627B12BA8C}"/>
              </a:ext>
            </a:extLst>
          </p:cNvPr>
          <p:cNvSpPr txBox="1"/>
          <p:nvPr/>
        </p:nvSpPr>
        <p:spPr>
          <a:xfrm>
            <a:off x="2054905" y="1784818"/>
            <a:ext cx="561484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dirty="0"/>
              <a:t>Embedded System Project</a:t>
            </a:r>
            <a:endParaRPr lang="ar-EG" sz="360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B190365-5272-4689-999D-D683DB1A524F}"/>
              </a:ext>
            </a:extLst>
          </p:cNvPr>
          <p:cNvSpPr txBox="1"/>
          <p:nvPr/>
        </p:nvSpPr>
        <p:spPr>
          <a:xfrm>
            <a:off x="2054905" y="10758886"/>
            <a:ext cx="5614843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200" dirty="0"/>
              <a:t>Mariam El Kess </a:t>
            </a:r>
            <a:r>
              <a:rPr lang="en-US" sz="3200" dirty="0" err="1"/>
              <a:t>Salib</a:t>
            </a:r>
            <a:endParaRPr lang="en-US" sz="32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CD376E1-7804-460C-9B50-56227FBD8799}"/>
              </a:ext>
            </a:extLst>
          </p:cNvPr>
          <p:cNvSpPr txBox="1"/>
          <p:nvPr/>
        </p:nvSpPr>
        <p:spPr>
          <a:xfrm>
            <a:off x="1993178" y="2523302"/>
            <a:ext cx="5614843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b="1" dirty="0">
                <a:solidFill>
                  <a:srgbClr val="4472C4"/>
                </a:solidFill>
              </a:rPr>
              <a:t>ABOUT</a:t>
            </a:r>
            <a:endParaRPr lang="ar-EG" sz="2800" b="1" dirty="0">
              <a:solidFill>
                <a:srgbClr val="4472C4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7D1117F-FF72-4466-85D0-FD90E273A5C5}"/>
              </a:ext>
            </a:extLst>
          </p:cNvPr>
          <p:cNvSpPr txBox="1"/>
          <p:nvPr/>
        </p:nvSpPr>
        <p:spPr>
          <a:xfrm>
            <a:off x="1993178" y="10112555"/>
            <a:ext cx="561484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600" b="1" dirty="0">
                <a:solidFill>
                  <a:srgbClr val="4472C4"/>
                </a:solidFill>
              </a:rPr>
              <a:t>BY</a:t>
            </a:r>
            <a:endParaRPr lang="ar-EG" sz="3600" b="1" dirty="0">
              <a:solidFill>
                <a:srgbClr val="4472C4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F5F3C5E-44DC-423D-AB39-A578162CE375}"/>
              </a:ext>
            </a:extLst>
          </p:cNvPr>
          <p:cNvSpPr txBox="1"/>
          <p:nvPr/>
        </p:nvSpPr>
        <p:spPr>
          <a:xfrm>
            <a:off x="2054905" y="11448570"/>
            <a:ext cx="5614843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3200" dirty="0"/>
              <a:t>Group “j-13”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76CFCD04-0DAE-4F85-907F-56EF25FD58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016" y="3909644"/>
            <a:ext cx="8663167" cy="6133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350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19EDF33B-70F8-4797-896A-A9B8EF44EC4A}"/>
              </a:ext>
            </a:extLst>
          </p:cNvPr>
          <p:cNvSpPr txBox="1"/>
          <p:nvPr/>
        </p:nvSpPr>
        <p:spPr>
          <a:xfrm>
            <a:off x="304303" y="1641453"/>
            <a:ext cx="9014450" cy="11129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cs typeface="+mj-cs"/>
              </a:rPr>
              <a:t>“My Project is the main base of a model of a Smart home application”.</a:t>
            </a:r>
          </a:p>
          <a:p>
            <a:pPr>
              <a:lnSpc>
                <a:spcPct val="150000"/>
              </a:lnSpc>
            </a:pPr>
            <a:endParaRPr lang="en-US" dirty="0">
              <a:cs typeface="+mj-cs"/>
            </a:endParaRPr>
          </a:p>
          <a:p>
            <a:pPr>
              <a:lnSpc>
                <a:spcPct val="150000"/>
              </a:lnSpc>
            </a:pPr>
            <a:r>
              <a:rPr lang="en-US" dirty="0">
                <a:cs typeface="+mj-cs"/>
              </a:rPr>
              <a:t>The First Microcontroller will be the main control unit (MCU) of this model.</a:t>
            </a:r>
          </a:p>
          <a:p>
            <a:pPr>
              <a:lnSpc>
                <a:spcPct val="150000"/>
              </a:lnSpc>
            </a:pPr>
            <a:endParaRPr lang="en-US" dirty="0">
              <a:cs typeface="+mj-cs"/>
            </a:endParaRPr>
          </a:p>
          <a:p>
            <a:pPr>
              <a:lnSpc>
                <a:spcPct val="150000"/>
              </a:lnSpc>
            </a:pPr>
            <a:r>
              <a:rPr lang="en-US" dirty="0">
                <a:cs typeface="+mj-cs"/>
              </a:rPr>
              <a:t>It’s function : linking between the user and the Secondary microcontrollers in the smart home.</a:t>
            </a:r>
          </a:p>
          <a:p>
            <a:pPr>
              <a:lnSpc>
                <a:spcPct val="150000"/>
              </a:lnSpc>
            </a:pPr>
            <a:endParaRPr lang="en-US" dirty="0">
              <a:cs typeface="+mj-cs"/>
            </a:endParaRPr>
          </a:p>
          <a:p>
            <a:pPr>
              <a:lnSpc>
                <a:spcPct val="150000"/>
              </a:lnSpc>
            </a:pPr>
            <a:r>
              <a:rPr lang="en-US" dirty="0">
                <a:cs typeface="+mj-cs"/>
              </a:rPr>
              <a:t>Each Secondary Microcontroller controls a group of devices and units that performs certain</a:t>
            </a:r>
          </a:p>
          <a:p>
            <a:pPr>
              <a:lnSpc>
                <a:spcPct val="150000"/>
              </a:lnSpc>
            </a:pPr>
            <a:r>
              <a:rPr lang="en-US" dirty="0">
                <a:cs typeface="+mj-cs"/>
              </a:rPr>
              <a:t>function in this home such as :</a:t>
            </a:r>
          </a:p>
          <a:p>
            <a:pPr>
              <a:lnSpc>
                <a:spcPct val="150000"/>
              </a:lnSpc>
            </a:pPr>
            <a:endParaRPr lang="en-US" dirty="0">
              <a:cs typeface="+mj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Natural Lighting 				Window Curtains &amp; Sun louvres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0000"/>
                </a:solidFill>
                <a:cs typeface="+mj-cs"/>
              </a:rPr>
              <a:t>N.B: </a:t>
            </a:r>
            <a:r>
              <a:rPr lang="en-US" dirty="0">
                <a:cs typeface="+mj-cs"/>
              </a:rPr>
              <a:t>Sensors detect the sun angle and determine the needed angle of entered sun light.</a:t>
            </a:r>
          </a:p>
          <a:p>
            <a:endParaRPr lang="en-US" dirty="0">
              <a:cs typeface="+mj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Artificial Lighting 			Light bulbs / Spots.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0000"/>
                </a:solidFill>
                <a:cs typeface="+mj-cs"/>
              </a:rPr>
              <a:t>N.B: </a:t>
            </a:r>
            <a:r>
              <a:rPr lang="en-US" dirty="0">
                <a:cs typeface="+mj-cs"/>
              </a:rPr>
              <a:t>Sensor detect the luminous of the room and determine the Light intensity needed.</a:t>
            </a:r>
          </a:p>
          <a:p>
            <a:pPr>
              <a:lnSpc>
                <a:spcPct val="150000"/>
              </a:lnSpc>
            </a:pPr>
            <a:endParaRPr lang="en-US" dirty="0">
              <a:cs typeface="+mj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Air Ventilation				Air conditioner / Fans / Windows	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0000"/>
                </a:solidFill>
                <a:cs typeface="+mj-cs"/>
              </a:rPr>
              <a:t>N.B: </a:t>
            </a:r>
            <a:r>
              <a:rPr lang="en-US" dirty="0">
                <a:cs typeface="+mj-cs"/>
              </a:rPr>
              <a:t>Sensors detect the room temperature &amp; humidity and determine the ventilation needed.</a:t>
            </a:r>
          </a:p>
          <a:p>
            <a:pPr>
              <a:lnSpc>
                <a:spcPct val="150000"/>
              </a:lnSpc>
            </a:pPr>
            <a:endParaRPr lang="en-US" dirty="0">
              <a:cs typeface="+mj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Protection 				Gas &amp; Smoke &amp; Heat detectors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0000"/>
                </a:solidFill>
                <a:cs typeface="+mj-cs"/>
              </a:rPr>
              <a:t>N.B: </a:t>
            </a:r>
            <a:r>
              <a:rPr lang="en-US" dirty="0">
                <a:cs typeface="+mj-cs"/>
              </a:rPr>
              <a:t>Sensors detect the any sudden change in the room atmosphere and takes certain action.</a:t>
            </a:r>
          </a:p>
          <a:p>
            <a:pPr>
              <a:lnSpc>
                <a:spcPct val="150000"/>
              </a:lnSpc>
            </a:pPr>
            <a:endParaRPr lang="en-US" dirty="0">
              <a:cs typeface="+mj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Security				Intrusion systems (PIR /IT/CCTV/….)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rgbClr val="FF0000"/>
                </a:solidFill>
                <a:cs typeface="+mj-cs"/>
              </a:rPr>
              <a:t>N.B: </a:t>
            </a:r>
            <a:r>
              <a:rPr lang="en-US" dirty="0">
                <a:cs typeface="+mj-cs"/>
              </a:rPr>
              <a:t>Sensors detect any attempt of theft and takes certain actions.</a:t>
            </a:r>
          </a:p>
          <a:p>
            <a:pPr>
              <a:lnSpc>
                <a:spcPct val="150000"/>
              </a:lnSpc>
            </a:pPr>
            <a:endParaRPr lang="en-US" dirty="0">
              <a:cs typeface="+mj-cs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Additional Services 			Garden irrigation / Playing music/…….</a:t>
            </a:r>
          </a:p>
          <a:p>
            <a:pPr>
              <a:lnSpc>
                <a:spcPct val="150000"/>
              </a:lnSpc>
            </a:pP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6647C7-A0AD-4FD3-AED3-4A655A77EEA9}"/>
              </a:ext>
            </a:extLst>
          </p:cNvPr>
          <p:cNvCxnSpPr>
            <a:cxnSpLocks/>
          </p:cNvCxnSpPr>
          <p:nvPr/>
        </p:nvCxnSpPr>
        <p:spPr>
          <a:xfrm>
            <a:off x="2802656" y="5673774"/>
            <a:ext cx="1930018" cy="0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06223C0-B15B-40EF-A6F6-531644D9B78E}"/>
              </a:ext>
            </a:extLst>
          </p:cNvPr>
          <p:cNvCxnSpPr>
            <a:cxnSpLocks/>
          </p:cNvCxnSpPr>
          <p:nvPr/>
        </p:nvCxnSpPr>
        <p:spPr>
          <a:xfrm>
            <a:off x="2802656" y="6749761"/>
            <a:ext cx="1772361" cy="0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442C91E-83CB-40DB-A538-9FA022DDC846}"/>
              </a:ext>
            </a:extLst>
          </p:cNvPr>
          <p:cNvCxnSpPr>
            <a:cxnSpLocks/>
          </p:cNvCxnSpPr>
          <p:nvPr/>
        </p:nvCxnSpPr>
        <p:spPr>
          <a:xfrm>
            <a:off x="2460088" y="8015722"/>
            <a:ext cx="2114930" cy="0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F36491A-277B-4136-B3B3-59D3B4D0C635}"/>
              </a:ext>
            </a:extLst>
          </p:cNvPr>
          <p:cNvCxnSpPr>
            <a:cxnSpLocks/>
          </p:cNvCxnSpPr>
          <p:nvPr/>
        </p:nvCxnSpPr>
        <p:spPr>
          <a:xfrm>
            <a:off x="2136611" y="9230301"/>
            <a:ext cx="2596062" cy="0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27F9E3EA-382D-4DC2-8776-E8F200F0D932}"/>
              </a:ext>
            </a:extLst>
          </p:cNvPr>
          <p:cNvCxnSpPr>
            <a:cxnSpLocks/>
          </p:cNvCxnSpPr>
          <p:nvPr/>
        </p:nvCxnSpPr>
        <p:spPr>
          <a:xfrm>
            <a:off x="2063008" y="10466271"/>
            <a:ext cx="2669665" cy="0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3A091373-CDCD-4BFA-B265-BC5D22EC38C2}"/>
              </a:ext>
            </a:extLst>
          </p:cNvPr>
          <p:cNvCxnSpPr>
            <a:cxnSpLocks/>
          </p:cNvCxnSpPr>
          <p:nvPr/>
        </p:nvCxnSpPr>
        <p:spPr>
          <a:xfrm>
            <a:off x="2876309" y="11733518"/>
            <a:ext cx="1856365" cy="0"/>
          </a:xfrm>
          <a:prstGeom prst="straightConnector1">
            <a:avLst/>
          </a:prstGeom>
          <a:ln w="28575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08A277E1-8F01-4434-B5C1-535F925E695B}"/>
              </a:ext>
            </a:extLst>
          </p:cNvPr>
          <p:cNvSpPr/>
          <p:nvPr/>
        </p:nvSpPr>
        <p:spPr>
          <a:xfrm>
            <a:off x="-645568" y="638329"/>
            <a:ext cx="6273098" cy="7078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i="1" u="sng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Idea of Smart Home</a:t>
            </a:r>
            <a:endParaRPr lang="ar-EG" sz="4000" b="1" i="1" dirty="0">
              <a:ln w="9525">
                <a:solidFill>
                  <a:schemeClr val="bg1"/>
                </a:solidFill>
                <a:prstDash val="solid"/>
              </a:ln>
              <a:solidFill>
                <a:srgbClr val="C0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7CC9BF2-16E2-4311-8F59-02D6413C6BC6}"/>
              </a:ext>
            </a:extLst>
          </p:cNvPr>
          <p:cNvGrpSpPr/>
          <p:nvPr/>
        </p:nvGrpSpPr>
        <p:grpSpPr>
          <a:xfrm>
            <a:off x="-843" y="-1369"/>
            <a:ext cx="9604142" cy="12802969"/>
            <a:chOff x="-843" y="-1369"/>
            <a:chExt cx="9604142" cy="12802969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4C4D2E44-BD08-40BE-86BC-C901FA72D24B}"/>
                </a:ext>
              </a:extLst>
            </p:cNvPr>
            <p:cNvSpPr/>
            <p:nvPr/>
          </p:nvSpPr>
          <p:spPr>
            <a:xfrm>
              <a:off x="0" y="12167578"/>
              <a:ext cx="9601200" cy="63402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1D47F932-356F-4FD9-8033-0587682571A5}"/>
                </a:ext>
              </a:extLst>
            </p:cNvPr>
            <p:cNvSpPr/>
            <p:nvPr/>
          </p:nvSpPr>
          <p:spPr>
            <a:xfrm>
              <a:off x="0" y="-1369"/>
              <a:ext cx="9601200" cy="5668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9B67E6F3-20E2-4CAA-9494-CB772D0C6ADF}"/>
                </a:ext>
              </a:extLst>
            </p:cNvPr>
            <p:cNvSpPr/>
            <p:nvPr/>
          </p:nvSpPr>
          <p:spPr>
            <a:xfrm rot="5400000">
              <a:off x="3674973" y="6239248"/>
              <a:ext cx="11731095" cy="12555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3B3C285-BC13-45A4-9CA2-B721FBC86638}"/>
                </a:ext>
              </a:extLst>
            </p:cNvPr>
            <p:cNvSpPr/>
            <p:nvPr/>
          </p:nvSpPr>
          <p:spPr>
            <a:xfrm rot="5400000">
              <a:off x="-5804242" y="6239879"/>
              <a:ext cx="11731095" cy="12429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DD8D3D7D-B6F3-4040-85D4-8BD2111E6EE2}"/>
              </a:ext>
            </a:extLst>
          </p:cNvPr>
          <p:cNvSpPr/>
          <p:nvPr/>
        </p:nvSpPr>
        <p:spPr>
          <a:xfrm>
            <a:off x="7063938" y="3462"/>
            <a:ext cx="2305701" cy="393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710364-EC18-4C30-B4F7-E27BBBC552A2}"/>
              </a:ext>
            </a:extLst>
          </p:cNvPr>
          <p:cNvSpPr txBox="1"/>
          <p:nvPr/>
        </p:nvSpPr>
        <p:spPr>
          <a:xfrm>
            <a:off x="7045904" y="11470"/>
            <a:ext cx="23057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</a:t>
            </a:r>
            <a:r>
              <a:rPr lang="en-US" dirty="0">
                <a:solidFill>
                  <a:srgbClr val="FF0000"/>
                </a:solidFill>
              </a:rPr>
              <a:t>MIT</a:t>
            </a:r>
            <a:r>
              <a:rPr lang="en-US" dirty="0">
                <a:solidFill>
                  <a:srgbClr val="4472C4"/>
                </a:solidFill>
              </a:rPr>
              <a:t> </a:t>
            </a:r>
            <a:r>
              <a:rPr lang="en-US" dirty="0"/>
              <a:t>Learning Project</a:t>
            </a:r>
            <a:endParaRPr lang="ar-EG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2F6D71D-0B44-4FA3-8820-B3934F59DAA7}"/>
              </a:ext>
            </a:extLst>
          </p:cNvPr>
          <p:cNvSpPr/>
          <p:nvPr/>
        </p:nvSpPr>
        <p:spPr>
          <a:xfrm>
            <a:off x="8833104" y="12239640"/>
            <a:ext cx="560832" cy="566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26984E4-6925-4048-99AA-6DBD3D848853}"/>
              </a:ext>
            </a:extLst>
          </p:cNvPr>
          <p:cNvSpPr txBox="1"/>
          <p:nvPr/>
        </p:nvSpPr>
        <p:spPr>
          <a:xfrm>
            <a:off x="8885869" y="12264024"/>
            <a:ext cx="432816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dirty="0">
                <a:solidFill>
                  <a:srgbClr val="4472C4"/>
                </a:solidFill>
              </a:rPr>
              <a:t>1</a:t>
            </a:r>
            <a:endParaRPr lang="ar-EG" sz="3200" dirty="0">
              <a:solidFill>
                <a:srgbClr val="4472C4"/>
              </a:solidFill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4030CC62-9705-4E29-BD4C-7FE447AC5C99}"/>
              </a:ext>
            </a:extLst>
          </p:cNvPr>
          <p:cNvSpPr txBox="1"/>
          <p:nvPr/>
        </p:nvSpPr>
        <p:spPr>
          <a:xfrm>
            <a:off x="282447" y="12349365"/>
            <a:ext cx="31337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Embedded Systems Course</a:t>
            </a:r>
            <a:endParaRPr lang="ar-EG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14375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7730C01-287D-4A63-963F-F680EF699E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865" y="7247351"/>
            <a:ext cx="2219550" cy="2219550"/>
          </a:xfrm>
          <a:prstGeom prst="rect">
            <a:avLst/>
          </a:prstGeom>
        </p:spPr>
      </p:pic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BCE956E-2A58-4913-99A4-BFE65845CEA2}"/>
              </a:ext>
            </a:extLst>
          </p:cNvPr>
          <p:cNvCxnSpPr>
            <a:cxnSpLocks/>
          </p:cNvCxnSpPr>
          <p:nvPr/>
        </p:nvCxnSpPr>
        <p:spPr>
          <a:xfrm>
            <a:off x="4715322" y="3303301"/>
            <a:ext cx="0" cy="1124358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BBA2AEC1-CC8F-4881-9967-994458778376}"/>
              </a:ext>
            </a:extLst>
          </p:cNvPr>
          <p:cNvGrpSpPr/>
          <p:nvPr/>
        </p:nvGrpSpPr>
        <p:grpSpPr>
          <a:xfrm>
            <a:off x="2967743" y="3667922"/>
            <a:ext cx="3111325" cy="3111325"/>
            <a:chOff x="-180617" y="4546484"/>
            <a:chExt cx="3242850" cy="32428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C9E5604-E0C8-4B08-891F-940B508400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80617" y="4546484"/>
              <a:ext cx="3242850" cy="324285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1A00CFD-B601-48DF-BA6E-C1EB490142FC}"/>
                </a:ext>
              </a:extLst>
            </p:cNvPr>
            <p:cNvSpPr txBox="1"/>
            <p:nvPr/>
          </p:nvSpPr>
          <p:spPr>
            <a:xfrm>
              <a:off x="667767" y="5917142"/>
              <a:ext cx="1563369" cy="461665"/>
            </a:xfrm>
            <a:prstGeom prst="rect">
              <a:avLst/>
            </a:prstGeom>
            <a:noFill/>
          </p:spPr>
          <p:txBody>
            <a:bodyPr wrap="square" rtlCol="1">
              <a:spAutoFit/>
            </a:bodyPr>
            <a:lstStyle/>
            <a:p>
              <a:pPr algn="ctr"/>
              <a:r>
                <a:rPr lang="en-US" sz="2400" dirty="0">
                  <a:solidFill>
                    <a:schemeClr val="bg1"/>
                  </a:solidFill>
                </a:rPr>
                <a:t>MCU</a:t>
              </a:r>
              <a:r>
                <a:rPr lang="en-US" sz="2400" dirty="0"/>
                <a:t> 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60E0CDFF-0721-472A-8989-7AC6086F30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848" y="7247351"/>
            <a:ext cx="2219550" cy="221955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460B0DA-537A-4E32-A5D5-7B3E6E62F9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1907" y="7247351"/>
            <a:ext cx="2219550" cy="22195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054435B-D641-4A47-8AE0-5D18B0875E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3697" y="1525463"/>
            <a:ext cx="922011" cy="1688502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DBBB414-58C6-49FF-9F77-C32805E8127B}"/>
              </a:ext>
            </a:extLst>
          </p:cNvPr>
          <p:cNvGrpSpPr/>
          <p:nvPr/>
        </p:nvGrpSpPr>
        <p:grpSpPr>
          <a:xfrm>
            <a:off x="-843" y="-1369"/>
            <a:ext cx="9604142" cy="12802969"/>
            <a:chOff x="-843" y="-1369"/>
            <a:chExt cx="9604142" cy="1280296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FB54A70-56AF-49C9-A3C7-E6C6F77E1BE8}"/>
                </a:ext>
              </a:extLst>
            </p:cNvPr>
            <p:cNvSpPr/>
            <p:nvPr/>
          </p:nvSpPr>
          <p:spPr>
            <a:xfrm>
              <a:off x="0" y="12167578"/>
              <a:ext cx="9601200" cy="63402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B9424408-2FEC-4D81-9BBC-512787F82129}"/>
                </a:ext>
              </a:extLst>
            </p:cNvPr>
            <p:cNvSpPr/>
            <p:nvPr/>
          </p:nvSpPr>
          <p:spPr>
            <a:xfrm>
              <a:off x="0" y="-1369"/>
              <a:ext cx="9601200" cy="5668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D1424304-2C28-4227-A183-EDD918012E9A}"/>
                </a:ext>
              </a:extLst>
            </p:cNvPr>
            <p:cNvSpPr/>
            <p:nvPr/>
          </p:nvSpPr>
          <p:spPr>
            <a:xfrm rot="5400000">
              <a:off x="3674973" y="6239248"/>
              <a:ext cx="11731095" cy="12555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B71699D2-72D3-43E5-85E4-ACFFD61B9CA3}"/>
                </a:ext>
              </a:extLst>
            </p:cNvPr>
            <p:cNvSpPr/>
            <p:nvPr/>
          </p:nvSpPr>
          <p:spPr>
            <a:xfrm rot="5400000">
              <a:off x="-5804242" y="6239879"/>
              <a:ext cx="11731095" cy="12429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323A2595-DA17-4C49-80C4-4579891A09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8597" y="7247351"/>
            <a:ext cx="2219550" cy="2219550"/>
          </a:xfrm>
          <a:prstGeom prst="rect">
            <a:avLst/>
          </a:prstGeom>
        </p:spPr>
      </p:pic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5611680F-9689-4F07-9B6F-3453F2A8D14B}"/>
              </a:ext>
            </a:extLst>
          </p:cNvPr>
          <p:cNvCxnSpPr>
            <a:cxnSpLocks/>
          </p:cNvCxnSpPr>
          <p:nvPr/>
        </p:nvCxnSpPr>
        <p:spPr>
          <a:xfrm>
            <a:off x="1199277" y="7177255"/>
            <a:ext cx="0" cy="56276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E7D4B6B-0CB3-4003-8163-DE4BC454237D}"/>
              </a:ext>
            </a:extLst>
          </p:cNvPr>
          <p:cNvCxnSpPr>
            <a:cxnSpLocks/>
          </p:cNvCxnSpPr>
          <p:nvPr/>
        </p:nvCxnSpPr>
        <p:spPr>
          <a:xfrm>
            <a:off x="1199277" y="7162020"/>
            <a:ext cx="6929095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DF3961E-E9EB-4EEF-9F5C-27C5E51846D1}"/>
              </a:ext>
            </a:extLst>
          </p:cNvPr>
          <p:cNvCxnSpPr>
            <a:cxnSpLocks/>
          </p:cNvCxnSpPr>
          <p:nvPr/>
        </p:nvCxnSpPr>
        <p:spPr>
          <a:xfrm>
            <a:off x="3451719" y="7177255"/>
            <a:ext cx="0" cy="56276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7781604-CA06-4288-929B-FEA6D3FCA226}"/>
              </a:ext>
            </a:extLst>
          </p:cNvPr>
          <p:cNvCxnSpPr>
            <a:cxnSpLocks/>
          </p:cNvCxnSpPr>
          <p:nvPr/>
        </p:nvCxnSpPr>
        <p:spPr>
          <a:xfrm>
            <a:off x="5743076" y="7177255"/>
            <a:ext cx="0" cy="56276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012F4F5-5286-4958-AB9E-C06514D7680F}"/>
              </a:ext>
            </a:extLst>
          </p:cNvPr>
          <p:cNvCxnSpPr>
            <a:cxnSpLocks/>
          </p:cNvCxnSpPr>
          <p:nvPr/>
        </p:nvCxnSpPr>
        <p:spPr>
          <a:xfrm>
            <a:off x="8133306" y="7177255"/>
            <a:ext cx="0" cy="562761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1" name="Picture 50">
            <a:extLst>
              <a:ext uri="{FF2B5EF4-FFF2-40B4-BE49-F238E27FC236}">
                <a16:creationId xmlns:a16="http://schemas.microsoft.com/office/drawing/2014/main" id="{5DD8F315-E94B-4D67-97C7-E13010C9847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1849"/>
          <a:stretch/>
        </p:blipFill>
        <p:spPr>
          <a:xfrm>
            <a:off x="4680725" y="10503932"/>
            <a:ext cx="2037459" cy="124152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0FD3CEA2-FB5D-4D4F-84B9-72AAEBFED3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975" y="10576044"/>
            <a:ext cx="1075087" cy="1075087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AACC918-FC93-4378-A4CE-B5F4C53578A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378" t="4502" r="7211" b="5409"/>
          <a:stretch/>
        </p:blipFill>
        <p:spPr>
          <a:xfrm>
            <a:off x="612644" y="10473357"/>
            <a:ext cx="949503" cy="1320427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A119F990-8C33-44A1-8C9B-4D8D0E22629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918" b="12647"/>
          <a:stretch/>
        </p:blipFill>
        <p:spPr>
          <a:xfrm>
            <a:off x="7206524" y="10576044"/>
            <a:ext cx="2030419" cy="1169408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A8F9FE30-B086-4B3A-95D1-107CE3843315}"/>
              </a:ext>
            </a:extLst>
          </p:cNvPr>
          <p:cNvSpPr txBox="1"/>
          <p:nvPr/>
        </p:nvSpPr>
        <p:spPr>
          <a:xfrm>
            <a:off x="200456" y="11769113"/>
            <a:ext cx="1875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Natural Lighting</a:t>
            </a:r>
            <a:endParaRPr lang="ar-EG" b="1" dirty="0">
              <a:solidFill>
                <a:srgbClr val="FF0000"/>
              </a:solidFill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A326AA1-A119-4C91-8AFA-F5FF9695E038}"/>
              </a:ext>
            </a:extLst>
          </p:cNvPr>
          <p:cNvSpPr txBox="1"/>
          <p:nvPr/>
        </p:nvSpPr>
        <p:spPr>
          <a:xfrm>
            <a:off x="2578920" y="11769113"/>
            <a:ext cx="1875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Artificial Lighting</a:t>
            </a:r>
            <a:endParaRPr lang="ar-EG" b="1" dirty="0">
              <a:solidFill>
                <a:srgbClr val="FF0000"/>
              </a:solidFill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459814E3-37A0-4467-BFAC-46305C9D6CC7}"/>
              </a:ext>
            </a:extLst>
          </p:cNvPr>
          <p:cNvSpPr txBox="1"/>
          <p:nvPr/>
        </p:nvSpPr>
        <p:spPr>
          <a:xfrm>
            <a:off x="4706277" y="11769113"/>
            <a:ext cx="1875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Air Ventilation</a:t>
            </a:r>
            <a:endParaRPr lang="ar-EG" b="1" dirty="0">
              <a:solidFill>
                <a:srgbClr val="FF0000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FDDF7941-6AAB-4A58-B94F-E1334904A916}"/>
              </a:ext>
            </a:extLst>
          </p:cNvPr>
          <p:cNvSpPr txBox="1"/>
          <p:nvPr/>
        </p:nvSpPr>
        <p:spPr>
          <a:xfrm>
            <a:off x="7046212" y="11769113"/>
            <a:ext cx="230969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Protection &amp; Safety</a:t>
            </a:r>
            <a:endParaRPr lang="ar-EG" b="1" dirty="0">
              <a:solidFill>
                <a:srgbClr val="FF0000"/>
              </a:solidFill>
            </a:endParaRP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7FBE2748-5298-4426-9A76-127E47B547A0}"/>
              </a:ext>
            </a:extLst>
          </p:cNvPr>
          <p:cNvCxnSpPr>
            <a:cxnSpLocks/>
          </p:cNvCxnSpPr>
          <p:nvPr/>
        </p:nvCxnSpPr>
        <p:spPr>
          <a:xfrm flipV="1">
            <a:off x="4300794" y="3281612"/>
            <a:ext cx="0" cy="1146047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E794DBD-F95C-4133-9458-0DE99D0552A9}"/>
              </a:ext>
            </a:extLst>
          </p:cNvPr>
          <p:cNvSpPr txBox="1"/>
          <p:nvPr/>
        </p:nvSpPr>
        <p:spPr>
          <a:xfrm>
            <a:off x="3729455" y="3581930"/>
            <a:ext cx="1875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UART Connection</a:t>
            </a:r>
            <a:endParaRPr lang="ar-EG" b="1" dirty="0">
              <a:solidFill>
                <a:srgbClr val="FF0000"/>
              </a:solidFill>
            </a:endParaRPr>
          </a:p>
        </p:txBody>
      </p: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FF2C7C77-3BBB-4409-A19A-F93B23794D33}"/>
              </a:ext>
            </a:extLst>
          </p:cNvPr>
          <p:cNvCxnSpPr>
            <a:cxnSpLocks/>
          </p:cNvCxnSpPr>
          <p:nvPr/>
        </p:nvCxnSpPr>
        <p:spPr>
          <a:xfrm>
            <a:off x="4715322" y="6037033"/>
            <a:ext cx="0" cy="1124358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B93FF43F-C893-4001-878E-71A3A164D7D2}"/>
              </a:ext>
            </a:extLst>
          </p:cNvPr>
          <p:cNvCxnSpPr>
            <a:cxnSpLocks/>
          </p:cNvCxnSpPr>
          <p:nvPr/>
        </p:nvCxnSpPr>
        <p:spPr>
          <a:xfrm flipV="1">
            <a:off x="4300794" y="6015344"/>
            <a:ext cx="0" cy="1146047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AB1B15A-86F1-4EA1-BC08-453DBBC6E675}"/>
              </a:ext>
            </a:extLst>
          </p:cNvPr>
          <p:cNvSpPr txBox="1"/>
          <p:nvPr/>
        </p:nvSpPr>
        <p:spPr>
          <a:xfrm>
            <a:off x="3596563" y="6361295"/>
            <a:ext cx="1875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SPI Connection</a:t>
            </a:r>
            <a:endParaRPr lang="ar-EG" b="1" dirty="0">
              <a:solidFill>
                <a:srgbClr val="FF0000"/>
              </a:solidFill>
            </a:endParaRPr>
          </a:p>
        </p:txBody>
      </p: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AA1AA73B-DC8B-4314-A1C0-C2114AFB7681}"/>
              </a:ext>
            </a:extLst>
          </p:cNvPr>
          <p:cNvCxnSpPr>
            <a:cxnSpLocks/>
          </p:cNvCxnSpPr>
          <p:nvPr/>
        </p:nvCxnSpPr>
        <p:spPr>
          <a:xfrm>
            <a:off x="5911702" y="9795818"/>
            <a:ext cx="201045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Rectangle: Rounded Corners 92">
            <a:extLst>
              <a:ext uri="{FF2B5EF4-FFF2-40B4-BE49-F238E27FC236}">
                <a16:creationId xmlns:a16="http://schemas.microsoft.com/office/drawing/2014/main" id="{A163861D-BB23-4F22-AC43-F05E3F69A47E}"/>
              </a:ext>
            </a:extLst>
          </p:cNvPr>
          <p:cNvSpPr/>
          <p:nvPr/>
        </p:nvSpPr>
        <p:spPr>
          <a:xfrm>
            <a:off x="6451169" y="9546524"/>
            <a:ext cx="999334" cy="491246"/>
          </a:xfrm>
          <a:prstGeom prst="round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Sensors</a:t>
            </a:r>
            <a:endParaRPr lang="ar-EG" b="1" dirty="0">
              <a:solidFill>
                <a:schemeClr val="tx1"/>
              </a:solidFill>
            </a:endParaRPr>
          </a:p>
        </p:txBody>
      </p:sp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85FB7640-85F8-47A5-ADAA-B50E62AE0316}"/>
              </a:ext>
            </a:extLst>
          </p:cNvPr>
          <p:cNvCxnSpPr>
            <a:cxnSpLocks/>
          </p:cNvCxnSpPr>
          <p:nvPr/>
        </p:nvCxnSpPr>
        <p:spPr>
          <a:xfrm flipV="1">
            <a:off x="7922154" y="8975655"/>
            <a:ext cx="0" cy="832163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1D828E96-2D75-436B-ABD1-BA29C960EE54}"/>
              </a:ext>
            </a:extLst>
          </p:cNvPr>
          <p:cNvCxnSpPr>
            <a:cxnSpLocks/>
          </p:cNvCxnSpPr>
          <p:nvPr/>
        </p:nvCxnSpPr>
        <p:spPr>
          <a:xfrm flipV="1">
            <a:off x="5925707" y="8975655"/>
            <a:ext cx="0" cy="816492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>
            <a:extLst>
              <a:ext uri="{FF2B5EF4-FFF2-40B4-BE49-F238E27FC236}">
                <a16:creationId xmlns:a16="http://schemas.microsoft.com/office/drawing/2014/main" id="{9CED0EBB-C486-4BA7-8A5D-405630C96DDF}"/>
              </a:ext>
            </a:extLst>
          </p:cNvPr>
          <p:cNvCxnSpPr>
            <a:cxnSpLocks/>
          </p:cNvCxnSpPr>
          <p:nvPr/>
        </p:nvCxnSpPr>
        <p:spPr>
          <a:xfrm flipV="1">
            <a:off x="3187850" y="8975655"/>
            <a:ext cx="0" cy="816492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Arrow Connector 142">
            <a:extLst>
              <a:ext uri="{FF2B5EF4-FFF2-40B4-BE49-F238E27FC236}">
                <a16:creationId xmlns:a16="http://schemas.microsoft.com/office/drawing/2014/main" id="{7AEDB343-B7C6-44AA-8A54-4EB6390F5036}"/>
              </a:ext>
            </a:extLst>
          </p:cNvPr>
          <p:cNvCxnSpPr>
            <a:cxnSpLocks/>
          </p:cNvCxnSpPr>
          <p:nvPr/>
        </p:nvCxnSpPr>
        <p:spPr>
          <a:xfrm flipV="1">
            <a:off x="1535048" y="8975655"/>
            <a:ext cx="0" cy="816492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322EEDE-9B1B-47D1-B7F5-64F018BB21E3}"/>
              </a:ext>
            </a:extLst>
          </p:cNvPr>
          <p:cNvCxnSpPr>
            <a:cxnSpLocks/>
          </p:cNvCxnSpPr>
          <p:nvPr/>
        </p:nvCxnSpPr>
        <p:spPr>
          <a:xfrm>
            <a:off x="1535048" y="9795818"/>
            <a:ext cx="1652802" cy="0"/>
          </a:xfrm>
          <a:prstGeom prst="line">
            <a:avLst/>
          </a:prstGeom>
          <a:ln w="381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27ECECDB-C5FB-462C-9936-689105AC2B0B}"/>
              </a:ext>
            </a:extLst>
          </p:cNvPr>
          <p:cNvSpPr txBox="1"/>
          <p:nvPr/>
        </p:nvSpPr>
        <p:spPr>
          <a:xfrm>
            <a:off x="5464944" y="9224480"/>
            <a:ext cx="101607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Detection</a:t>
            </a:r>
            <a:endParaRPr lang="ar-EG" sz="1400" b="1" dirty="0">
              <a:solidFill>
                <a:srgbClr val="FF0000"/>
              </a:solidFill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1106133C-5030-4B65-A2AB-2AD451292F9F}"/>
              </a:ext>
            </a:extLst>
          </p:cNvPr>
          <p:cNvSpPr txBox="1"/>
          <p:nvPr/>
        </p:nvSpPr>
        <p:spPr>
          <a:xfrm>
            <a:off x="2661297" y="9224480"/>
            <a:ext cx="101607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Detection</a:t>
            </a:r>
            <a:endParaRPr lang="ar-EG" sz="1400" b="1" dirty="0">
              <a:solidFill>
                <a:srgbClr val="FF0000"/>
              </a:solidFill>
            </a:endParaRP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DF8ECA4A-C620-441C-AE51-FF12F2DD1988}"/>
              </a:ext>
            </a:extLst>
          </p:cNvPr>
          <p:cNvSpPr txBox="1"/>
          <p:nvPr/>
        </p:nvSpPr>
        <p:spPr>
          <a:xfrm>
            <a:off x="1060491" y="9224480"/>
            <a:ext cx="101607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Detection</a:t>
            </a:r>
            <a:endParaRPr lang="ar-EG" sz="1400" b="1" dirty="0">
              <a:solidFill>
                <a:srgbClr val="FF0000"/>
              </a:solidFill>
            </a:endParaRP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4F02BD5B-9CB3-4F29-93FD-9610DCB31786}"/>
              </a:ext>
            </a:extLst>
          </p:cNvPr>
          <p:cNvCxnSpPr>
            <a:cxnSpLocks/>
          </p:cNvCxnSpPr>
          <p:nvPr/>
        </p:nvCxnSpPr>
        <p:spPr>
          <a:xfrm>
            <a:off x="5549787" y="8975653"/>
            <a:ext cx="0" cy="1382075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1" name="TextBox 130">
            <a:extLst>
              <a:ext uri="{FF2B5EF4-FFF2-40B4-BE49-F238E27FC236}">
                <a16:creationId xmlns:a16="http://schemas.microsoft.com/office/drawing/2014/main" id="{A873832B-6EF6-4EA7-9677-52225CB845B2}"/>
              </a:ext>
            </a:extLst>
          </p:cNvPr>
          <p:cNvSpPr txBox="1"/>
          <p:nvPr/>
        </p:nvSpPr>
        <p:spPr>
          <a:xfrm>
            <a:off x="7396742" y="9224480"/>
            <a:ext cx="1016075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Detection</a:t>
            </a:r>
            <a:endParaRPr lang="ar-EG" sz="1400" b="1" dirty="0">
              <a:solidFill>
                <a:srgbClr val="FF0000"/>
              </a:solidFill>
            </a:endParaRP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6B0FED48-9282-49FC-8EF2-FDA72EBA8241}"/>
              </a:ext>
            </a:extLst>
          </p:cNvPr>
          <p:cNvCxnSpPr>
            <a:cxnSpLocks/>
          </p:cNvCxnSpPr>
          <p:nvPr/>
        </p:nvCxnSpPr>
        <p:spPr>
          <a:xfrm>
            <a:off x="1046875" y="8975653"/>
            <a:ext cx="0" cy="1382075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8F4C5359-AB6D-4823-9395-7E9C3D9BCFD5}"/>
              </a:ext>
            </a:extLst>
          </p:cNvPr>
          <p:cNvCxnSpPr>
            <a:cxnSpLocks/>
          </p:cNvCxnSpPr>
          <p:nvPr/>
        </p:nvCxnSpPr>
        <p:spPr>
          <a:xfrm>
            <a:off x="3635475" y="8975653"/>
            <a:ext cx="0" cy="1497704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982A0204-8ACC-4D47-986E-3A4108FE2FB0}"/>
              </a:ext>
            </a:extLst>
          </p:cNvPr>
          <p:cNvCxnSpPr>
            <a:cxnSpLocks/>
          </p:cNvCxnSpPr>
          <p:nvPr/>
        </p:nvCxnSpPr>
        <p:spPr>
          <a:xfrm>
            <a:off x="8317711" y="8975653"/>
            <a:ext cx="0" cy="1497704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>
            <a:extLst>
              <a:ext uri="{FF2B5EF4-FFF2-40B4-BE49-F238E27FC236}">
                <a16:creationId xmlns:a16="http://schemas.microsoft.com/office/drawing/2014/main" id="{DA2C990C-FB8E-4068-ACEB-C9C27BF1ADF9}"/>
              </a:ext>
            </a:extLst>
          </p:cNvPr>
          <p:cNvSpPr txBox="1"/>
          <p:nvPr/>
        </p:nvSpPr>
        <p:spPr>
          <a:xfrm>
            <a:off x="714097" y="9714791"/>
            <a:ext cx="70391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Action</a:t>
            </a:r>
            <a:endParaRPr lang="ar-EG" sz="1400" b="1" dirty="0">
              <a:solidFill>
                <a:srgbClr val="FF0000"/>
              </a:solidFill>
            </a:endParaRPr>
          </a:p>
        </p:txBody>
      </p:sp>
      <p:sp>
        <p:nvSpPr>
          <p:cNvPr id="92" name="Rectangle: Rounded Corners 91">
            <a:extLst>
              <a:ext uri="{FF2B5EF4-FFF2-40B4-BE49-F238E27FC236}">
                <a16:creationId xmlns:a16="http://schemas.microsoft.com/office/drawing/2014/main" id="{40263A16-C867-4C64-9CDD-E0ED8EE968F7}"/>
              </a:ext>
            </a:extLst>
          </p:cNvPr>
          <p:cNvSpPr/>
          <p:nvPr/>
        </p:nvSpPr>
        <p:spPr>
          <a:xfrm>
            <a:off x="1817332" y="9546524"/>
            <a:ext cx="999334" cy="491246"/>
          </a:xfrm>
          <a:prstGeom prst="roundRect">
            <a:avLst/>
          </a:prstGeom>
          <a:solidFill>
            <a:srgbClr val="FFFF0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Sensors</a:t>
            </a:r>
            <a:endParaRPr lang="ar-EG" b="1" dirty="0">
              <a:solidFill>
                <a:schemeClr val="tx1"/>
              </a:solidFill>
            </a:endParaRPr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8F479DD3-0454-4BB0-A6DF-446A8537F364}"/>
              </a:ext>
            </a:extLst>
          </p:cNvPr>
          <p:cNvSpPr txBox="1"/>
          <p:nvPr/>
        </p:nvSpPr>
        <p:spPr>
          <a:xfrm>
            <a:off x="3260441" y="9714791"/>
            <a:ext cx="70391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Action</a:t>
            </a:r>
            <a:endParaRPr lang="ar-EG" sz="1400" b="1" dirty="0">
              <a:solidFill>
                <a:srgbClr val="FF0000"/>
              </a:solidFill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41FCC952-9329-4C6E-9E8B-4C76ECC977F9}"/>
              </a:ext>
            </a:extLst>
          </p:cNvPr>
          <p:cNvSpPr txBox="1"/>
          <p:nvPr/>
        </p:nvSpPr>
        <p:spPr>
          <a:xfrm>
            <a:off x="5132995" y="9714791"/>
            <a:ext cx="70391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Action</a:t>
            </a:r>
            <a:endParaRPr lang="ar-EG" sz="1400" b="1" dirty="0">
              <a:solidFill>
                <a:srgbClr val="FF0000"/>
              </a:solidFill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DE27D9A4-92F5-425C-87E5-FD4791F06C21}"/>
              </a:ext>
            </a:extLst>
          </p:cNvPr>
          <p:cNvSpPr txBox="1"/>
          <p:nvPr/>
        </p:nvSpPr>
        <p:spPr>
          <a:xfrm>
            <a:off x="7989970" y="9714791"/>
            <a:ext cx="703916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sz="1400" b="1" dirty="0">
                <a:solidFill>
                  <a:srgbClr val="FF0000"/>
                </a:solidFill>
              </a:rPr>
              <a:t>Action</a:t>
            </a:r>
            <a:endParaRPr lang="ar-EG" sz="1400" b="1" dirty="0">
              <a:solidFill>
                <a:srgbClr val="FF0000"/>
              </a:solidFill>
            </a:endParaRPr>
          </a:p>
        </p:txBody>
      </p:sp>
      <p:sp>
        <p:nvSpPr>
          <p:cNvPr id="150" name="Rectangle 149">
            <a:extLst>
              <a:ext uri="{FF2B5EF4-FFF2-40B4-BE49-F238E27FC236}">
                <a16:creationId xmlns:a16="http://schemas.microsoft.com/office/drawing/2014/main" id="{62980D43-AC0F-4B14-877F-FA4AAB3CC19A}"/>
              </a:ext>
            </a:extLst>
          </p:cNvPr>
          <p:cNvSpPr/>
          <p:nvPr/>
        </p:nvSpPr>
        <p:spPr>
          <a:xfrm>
            <a:off x="200456" y="622121"/>
            <a:ext cx="8773935" cy="7078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i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Diagram shows design of Smart Home</a:t>
            </a:r>
            <a:endParaRPr lang="ar-EG" sz="4000" b="1" i="1" dirty="0">
              <a:ln w="9525">
                <a:solidFill>
                  <a:schemeClr val="bg1"/>
                </a:solidFill>
                <a:prstDash val="solid"/>
              </a:ln>
              <a:solidFill>
                <a:srgbClr val="C0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C317EC7E-60FB-42B9-9E6B-93187682CA35}"/>
              </a:ext>
            </a:extLst>
          </p:cNvPr>
          <p:cNvSpPr/>
          <p:nvPr/>
        </p:nvSpPr>
        <p:spPr>
          <a:xfrm>
            <a:off x="8833104" y="12239640"/>
            <a:ext cx="560832" cy="566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5BBBD964-E59C-409E-BBC0-29E9ABCDE31B}"/>
              </a:ext>
            </a:extLst>
          </p:cNvPr>
          <p:cNvSpPr txBox="1"/>
          <p:nvPr/>
        </p:nvSpPr>
        <p:spPr>
          <a:xfrm>
            <a:off x="8885869" y="12264024"/>
            <a:ext cx="432816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dirty="0">
                <a:solidFill>
                  <a:srgbClr val="4472C4"/>
                </a:solidFill>
              </a:rPr>
              <a:t>2</a:t>
            </a:r>
            <a:endParaRPr lang="ar-EG" sz="3200" dirty="0">
              <a:solidFill>
                <a:srgbClr val="4472C4"/>
              </a:solidFill>
            </a:endParaRPr>
          </a:p>
        </p:txBody>
      </p:sp>
      <p:sp>
        <p:nvSpPr>
          <p:cNvPr id="153" name="Rectangle 152">
            <a:extLst>
              <a:ext uri="{FF2B5EF4-FFF2-40B4-BE49-F238E27FC236}">
                <a16:creationId xmlns:a16="http://schemas.microsoft.com/office/drawing/2014/main" id="{3CD1629B-B679-4FA9-A36C-62F9B1AE4295}"/>
              </a:ext>
            </a:extLst>
          </p:cNvPr>
          <p:cNvSpPr/>
          <p:nvPr/>
        </p:nvSpPr>
        <p:spPr>
          <a:xfrm>
            <a:off x="7063938" y="3462"/>
            <a:ext cx="2305701" cy="393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6AE81C95-6680-4B2D-895A-0267A124CF96}"/>
              </a:ext>
            </a:extLst>
          </p:cNvPr>
          <p:cNvSpPr txBox="1"/>
          <p:nvPr/>
        </p:nvSpPr>
        <p:spPr>
          <a:xfrm>
            <a:off x="7045904" y="11470"/>
            <a:ext cx="23057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</a:t>
            </a:r>
            <a:r>
              <a:rPr lang="en-US" dirty="0">
                <a:solidFill>
                  <a:srgbClr val="FF0000"/>
                </a:solidFill>
              </a:rPr>
              <a:t>MIT</a:t>
            </a:r>
            <a:r>
              <a:rPr lang="en-US" dirty="0">
                <a:solidFill>
                  <a:srgbClr val="4472C4"/>
                </a:solidFill>
              </a:rPr>
              <a:t> </a:t>
            </a:r>
            <a:r>
              <a:rPr lang="en-US" dirty="0"/>
              <a:t>Learning Project</a:t>
            </a:r>
            <a:endParaRPr lang="ar-EG" dirty="0"/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3589631B-7B80-4A41-8805-75D235437498}"/>
              </a:ext>
            </a:extLst>
          </p:cNvPr>
          <p:cNvSpPr txBox="1"/>
          <p:nvPr/>
        </p:nvSpPr>
        <p:spPr>
          <a:xfrm>
            <a:off x="282447" y="12349365"/>
            <a:ext cx="31337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Embedded Systems Course</a:t>
            </a:r>
            <a:endParaRPr lang="ar-EG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636090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C8F863A-4649-4AC8-BC71-9FAE3DEF928A}"/>
              </a:ext>
            </a:extLst>
          </p:cNvPr>
          <p:cNvSpPr/>
          <p:nvPr/>
        </p:nvSpPr>
        <p:spPr>
          <a:xfrm>
            <a:off x="-645568" y="638329"/>
            <a:ext cx="6273098" cy="7078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i="1" u="sng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Project Components</a:t>
            </a:r>
            <a:endParaRPr lang="ar-EG" sz="4000" b="1" i="1" dirty="0">
              <a:ln w="9525">
                <a:solidFill>
                  <a:schemeClr val="bg1"/>
                </a:solidFill>
                <a:prstDash val="solid"/>
              </a:ln>
              <a:solidFill>
                <a:srgbClr val="C0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7EEDE2-DC34-4DF1-A87D-59EB9D0411A8}"/>
              </a:ext>
            </a:extLst>
          </p:cNvPr>
          <p:cNvGrpSpPr/>
          <p:nvPr/>
        </p:nvGrpSpPr>
        <p:grpSpPr>
          <a:xfrm>
            <a:off x="-843" y="-1369"/>
            <a:ext cx="9604142" cy="12802969"/>
            <a:chOff x="-843" y="-1369"/>
            <a:chExt cx="9604142" cy="128029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1ECA9E7-1760-462A-BA40-3547959929F4}"/>
                </a:ext>
              </a:extLst>
            </p:cNvPr>
            <p:cNvSpPr/>
            <p:nvPr/>
          </p:nvSpPr>
          <p:spPr>
            <a:xfrm>
              <a:off x="0" y="12167578"/>
              <a:ext cx="9601200" cy="63402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515234CE-61F4-48D8-809B-04679744DBD6}"/>
                </a:ext>
              </a:extLst>
            </p:cNvPr>
            <p:cNvSpPr/>
            <p:nvPr/>
          </p:nvSpPr>
          <p:spPr>
            <a:xfrm>
              <a:off x="0" y="-1369"/>
              <a:ext cx="9601200" cy="5668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35E8943-1F0E-48C7-978E-F7BA631151A2}"/>
                </a:ext>
              </a:extLst>
            </p:cNvPr>
            <p:cNvSpPr/>
            <p:nvPr/>
          </p:nvSpPr>
          <p:spPr>
            <a:xfrm rot="5400000">
              <a:off x="3674973" y="6239248"/>
              <a:ext cx="11731095" cy="12555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88E92B5-964D-45F4-985D-D21E2B06E66C}"/>
                </a:ext>
              </a:extLst>
            </p:cNvPr>
            <p:cNvSpPr/>
            <p:nvPr/>
          </p:nvSpPr>
          <p:spPr>
            <a:xfrm rot="5400000">
              <a:off x="-5804242" y="6239879"/>
              <a:ext cx="11731095" cy="12429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8776466-1D10-47A2-AF7D-D9E7860E2FC9}"/>
              </a:ext>
            </a:extLst>
          </p:cNvPr>
          <p:cNvSpPr txBox="1"/>
          <p:nvPr/>
        </p:nvSpPr>
        <p:spPr>
          <a:xfrm>
            <a:off x="304303" y="1556788"/>
            <a:ext cx="9014450" cy="254236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cs typeface="+mj-cs"/>
              </a:rPr>
              <a:t>“My Project Consists of 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Main Microcontroller “MCU” (UART &amp; Master SPI)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Lighting Microcontroller (Slave SPI)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Bluetooth Module (HC-05)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Lcd (shows data to check it)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>
                <a:cs typeface="+mj-cs"/>
              </a:rPr>
              <a:t>Led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C2DC498-60FA-4A57-84A8-9193E0E3128C}"/>
              </a:ext>
            </a:extLst>
          </p:cNvPr>
          <p:cNvSpPr/>
          <p:nvPr/>
        </p:nvSpPr>
        <p:spPr>
          <a:xfrm>
            <a:off x="-1117918" y="5216769"/>
            <a:ext cx="6273098" cy="7078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i="1" u="sng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Project Scenario</a:t>
            </a:r>
            <a:endParaRPr lang="ar-EG" sz="4000" b="1" i="1" dirty="0">
              <a:ln w="9525">
                <a:solidFill>
                  <a:schemeClr val="bg1"/>
                </a:solidFill>
                <a:prstDash val="solid"/>
              </a:ln>
              <a:solidFill>
                <a:srgbClr val="C0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5CACB3-4E12-4768-BA1E-DC6F48780FC2}"/>
              </a:ext>
            </a:extLst>
          </p:cNvPr>
          <p:cNvSpPr txBox="1"/>
          <p:nvPr/>
        </p:nvSpPr>
        <p:spPr>
          <a:xfrm>
            <a:off x="204483" y="6012707"/>
            <a:ext cx="9114269" cy="461985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cs typeface="+mj-cs"/>
              </a:rPr>
              <a:t>User opens mobile Bluetooth application from his smart phone to do a specific operation.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cs typeface="+mj-cs"/>
              </a:rPr>
              <a:t>MCU will send message to the user to enter the desired operation using UART Protocol.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cs typeface="+mj-cs"/>
              </a:rPr>
              <a:t>The User will send data to light ON/OFF certain led using mobile Bluetooth application 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cs typeface="+mj-cs"/>
              </a:rPr>
              <a:t>Data will be sent from smart phone to MCU using  Bluetooth module (HC-05) by UART Protocol.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cs typeface="+mj-cs"/>
              </a:rPr>
              <a:t>MCU will receive data and show it on LCD (for check)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cs typeface="+mj-cs"/>
              </a:rPr>
              <a:t>MCU will send data to the microcontroller that controls Lighting by SPI Protocol and waits for a new operation from the user.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cs typeface="+mj-cs"/>
              </a:rPr>
              <a:t>Slave Lighting microcontroller will receive data from MCU and send its own data to MCU due to the shift registering of SPI Protocol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dirty="0">
                <a:cs typeface="+mj-cs"/>
              </a:rPr>
              <a:t>Slave microcontroller will take action based on the received data from MCU. 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7FE3BE-8AAD-4F7E-99C2-46E6D55AEAFF}"/>
              </a:ext>
            </a:extLst>
          </p:cNvPr>
          <p:cNvSpPr/>
          <p:nvPr/>
        </p:nvSpPr>
        <p:spPr>
          <a:xfrm>
            <a:off x="8833104" y="12239640"/>
            <a:ext cx="560832" cy="566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8FE16CA-9487-46BD-8A7E-A95DED2F90DD}"/>
              </a:ext>
            </a:extLst>
          </p:cNvPr>
          <p:cNvSpPr txBox="1"/>
          <p:nvPr/>
        </p:nvSpPr>
        <p:spPr>
          <a:xfrm>
            <a:off x="8885869" y="12264024"/>
            <a:ext cx="432816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dirty="0">
                <a:solidFill>
                  <a:srgbClr val="4472C4"/>
                </a:solidFill>
              </a:rPr>
              <a:t>3</a:t>
            </a:r>
            <a:endParaRPr lang="ar-EG" sz="3200" dirty="0">
              <a:solidFill>
                <a:srgbClr val="4472C4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9BBDA15-0A30-4B78-B8D7-728BA3740E83}"/>
              </a:ext>
            </a:extLst>
          </p:cNvPr>
          <p:cNvSpPr/>
          <p:nvPr/>
        </p:nvSpPr>
        <p:spPr>
          <a:xfrm>
            <a:off x="7063938" y="3462"/>
            <a:ext cx="2305701" cy="393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A9FC28-AFFC-48DE-B825-D836ED713123}"/>
              </a:ext>
            </a:extLst>
          </p:cNvPr>
          <p:cNvSpPr txBox="1"/>
          <p:nvPr/>
        </p:nvSpPr>
        <p:spPr>
          <a:xfrm>
            <a:off x="7045904" y="11470"/>
            <a:ext cx="23057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</a:t>
            </a:r>
            <a:r>
              <a:rPr lang="en-US" dirty="0">
                <a:solidFill>
                  <a:srgbClr val="FF0000"/>
                </a:solidFill>
              </a:rPr>
              <a:t>MIT</a:t>
            </a:r>
            <a:r>
              <a:rPr lang="en-US" dirty="0">
                <a:solidFill>
                  <a:srgbClr val="4472C4"/>
                </a:solidFill>
              </a:rPr>
              <a:t> </a:t>
            </a:r>
            <a:r>
              <a:rPr lang="en-US" dirty="0"/>
              <a:t>Learning Project</a:t>
            </a:r>
            <a:endParaRPr lang="ar-EG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CF63D7E-E37C-41EC-A3E6-CBBBDF462E6C}"/>
              </a:ext>
            </a:extLst>
          </p:cNvPr>
          <p:cNvSpPr txBox="1"/>
          <p:nvPr/>
        </p:nvSpPr>
        <p:spPr>
          <a:xfrm>
            <a:off x="282447" y="12349365"/>
            <a:ext cx="31337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Embedded Systems Course</a:t>
            </a:r>
            <a:endParaRPr lang="ar-EG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82719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2502E06-A56B-4068-BEE7-55E6A9E89378}"/>
              </a:ext>
            </a:extLst>
          </p:cNvPr>
          <p:cNvSpPr/>
          <p:nvPr/>
        </p:nvSpPr>
        <p:spPr>
          <a:xfrm>
            <a:off x="-645568" y="562129"/>
            <a:ext cx="6273098" cy="7078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i="1" u="sng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Project Flowchart</a:t>
            </a:r>
            <a:endParaRPr lang="ar-EG" sz="4000" b="1" i="1" dirty="0">
              <a:ln w="9525">
                <a:solidFill>
                  <a:schemeClr val="bg1"/>
                </a:solidFill>
                <a:prstDash val="solid"/>
              </a:ln>
              <a:solidFill>
                <a:srgbClr val="C0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6ED036-1AC0-4FA0-939E-7225773CD13E}"/>
              </a:ext>
            </a:extLst>
          </p:cNvPr>
          <p:cNvGrpSpPr/>
          <p:nvPr/>
        </p:nvGrpSpPr>
        <p:grpSpPr>
          <a:xfrm>
            <a:off x="-843" y="-1369"/>
            <a:ext cx="9604142" cy="12802969"/>
            <a:chOff x="-843" y="-1369"/>
            <a:chExt cx="9604142" cy="1280296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EF37738-3605-4838-B247-F7D721F1C52C}"/>
                </a:ext>
              </a:extLst>
            </p:cNvPr>
            <p:cNvSpPr/>
            <p:nvPr/>
          </p:nvSpPr>
          <p:spPr>
            <a:xfrm>
              <a:off x="0" y="12167578"/>
              <a:ext cx="9601200" cy="63402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17886EC-2EEC-47B1-81AE-0CABEA15BC80}"/>
                </a:ext>
              </a:extLst>
            </p:cNvPr>
            <p:cNvSpPr/>
            <p:nvPr/>
          </p:nvSpPr>
          <p:spPr>
            <a:xfrm>
              <a:off x="0" y="-1369"/>
              <a:ext cx="9601200" cy="5668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84C559D-E055-4719-ADEF-5EFBF70655B2}"/>
                </a:ext>
              </a:extLst>
            </p:cNvPr>
            <p:cNvSpPr/>
            <p:nvPr/>
          </p:nvSpPr>
          <p:spPr>
            <a:xfrm rot="5400000">
              <a:off x="3674973" y="6239248"/>
              <a:ext cx="11731095" cy="12555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C32033C-42C7-4752-A512-0BF2F575575C}"/>
                </a:ext>
              </a:extLst>
            </p:cNvPr>
            <p:cNvSpPr/>
            <p:nvPr/>
          </p:nvSpPr>
          <p:spPr>
            <a:xfrm rot="5400000">
              <a:off x="-5804242" y="6239879"/>
              <a:ext cx="11731095" cy="12429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5E4E9503-99A8-41CE-83A6-07351E36E746}"/>
              </a:ext>
            </a:extLst>
          </p:cNvPr>
          <p:cNvSpPr/>
          <p:nvPr/>
        </p:nvSpPr>
        <p:spPr>
          <a:xfrm>
            <a:off x="1119492" y="2786037"/>
            <a:ext cx="2259952" cy="11046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50000"/>
              </a:lnSpc>
            </a:pPr>
            <a:r>
              <a:rPr lang="en-US" sz="1600" b="1" u="sng" dirty="0">
                <a:solidFill>
                  <a:srgbClr val="002060"/>
                </a:solidFill>
              </a:rPr>
              <a:t>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UART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SPI_MASTER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LCD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68F5E8B-7F3E-486B-AC48-FF9517C38079}"/>
              </a:ext>
            </a:extLst>
          </p:cNvPr>
          <p:cNvSpPr/>
          <p:nvPr/>
        </p:nvSpPr>
        <p:spPr>
          <a:xfrm>
            <a:off x="1119492" y="4365183"/>
            <a:ext cx="2259952" cy="8826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rgbClr val="002060"/>
                </a:solidFill>
              </a:rPr>
              <a:t>UART send:</a:t>
            </a:r>
          </a:p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rgbClr val="002060"/>
                </a:solidFill>
              </a:rPr>
              <a:t>“ENTER OPERATION”</a:t>
            </a:r>
            <a:endParaRPr lang="ar-EG" sz="1600" dirty="0">
              <a:solidFill>
                <a:srgbClr val="002060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F233850-7595-4553-9FEE-E253C92CF702}"/>
              </a:ext>
            </a:extLst>
          </p:cNvPr>
          <p:cNvSpPr/>
          <p:nvPr/>
        </p:nvSpPr>
        <p:spPr>
          <a:xfrm>
            <a:off x="1119492" y="6329303"/>
            <a:ext cx="2259952" cy="6593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rgbClr val="002060"/>
                </a:solidFill>
              </a:rPr>
              <a:t>UART receives data</a:t>
            </a:r>
            <a:endParaRPr lang="ar-EG" sz="1600" dirty="0">
              <a:solidFill>
                <a:srgbClr val="002060"/>
              </a:solidFill>
            </a:endParaRPr>
          </a:p>
        </p:txBody>
      </p:sp>
      <p:sp>
        <p:nvSpPr>
          <p:cNvPr id="21" name="Flowchart: Decision 20">
            <a:extLst>
              <a:ext uri="{FF2B5EF4-FFF2-40B4-BE49-F238E27FC236}">
                <a16:creationId xmlns:a16="http://schemas.microsoft.com/office/drawing/2014/main" id="{E82AF36E-6F13-4C26-8A5D-176BD3BECBF7}"/>
              </a:ext>
            </a:extLst>
          </p:cNvPr>
          <p:cNvSpPr/>
          <p:nvPr/>
        </p:nvSpPr>
        <p:spPr>
          <a:xfrm>
            <a:off x="1204817" y="7404056"/>
            <a:ext cx="2122905" cy="1253694"/>
          </a:xfrm>
          <a:prstGeom prst="flowChartDecisi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600" dirty="0">
                <a:solidFill>
                  <a:srgbClr val="002060"/>
                </a:solidFill>
              </a:rPr>
              <a:t>Data != </a:t>
            </a:r>
            <a:r>
              <a:rPr lang="en-US" sz="1600" dirty="0" err="1">
                <a:solidFill>
                  <a:srgbClr val="002060"/>
                </a:solidFill>
              </a:rPr>
              <a:t>Garbdge</a:t>
            </a:r>
            <a:endParaRPr lang="ar-EG" sz="1600" dirty="0">
              <a:solidFill>
                <a:srgbClr val="002060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E241513-A175-46CF-B298-4C49D9F29DA3}"/>
              </a:ext>
            </a:extLst>
          </p:cNvPr>
          <p:cNvSpPr/>
          <p:nvPr/>
        </p:nvSpPr>
        <p:spPr>
          <a:xfrm>
            <a:off x="1191799" y="9446367"/>
            <a:ext cx="2148940" cy="6593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rgbClr val="002060"/>
                </a:solidFill>
              </a:rPr>
              <a:t>Show data on LCD</a:t>
            </a:r>
            <a:endParaRPr lang="ar-EG" sz="1600" dirty="0">
              <a:solidFill>
                <a:srgbClr val="002060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D846695-FD02-45B6-9BFA-FC58E3D2B38F}"/>
              </a:ext>
            </a:extLst>
          </p:cNvPr>
          <p:cNvSpPr/>
          <p:nvPr/>
        </p:nvSpPr>
        <p:spPr>
          <a:xfrm>
            <a:off x="1672516" y="1585365"/>
            <a:ext cx="1153905" cy="70111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Start</a:t>
            </a:r>
            <a:endParaRPr lang="ar-EG" dirty="0">
              <a:solidFill>
                <a:srgbClr val="002060"/>
              </a:solidFill>
            </a:endParaRPr>
          </a:p>
        </p:txBody>
      </p:sp>
      <p:sp>
        <p:nvSpPr>
          <p:cNvPr id="26" name="Flowchart: Decision 25">
            <a:extLst>
              <a:ext uri="{FF2B5EF4-FFF2-40B4-BE49-F238E27FC236}">
                <a16:creationId xmlns:a16="http://schemas.microsoft.com/office/drawing/2014/main" id="{075372BC-7BA6-48D7-B0E7-EAEFD21D3048}"/>
              </a:ext>
            </a:extLst>
          </p:cNvPr>
          <p:cNvSpPr/>
          <p:nvPr/>
        </p:nvSpPr>
        <p:spPr>
          <a:xfrm>
            <a:off x="4471688" y="6941895"/>
            <a:ext cx="2122905" cy="1303140"/>
          </a:xfrm>
          <a:prstGeom prst="flowChartDecisi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600" dirty="0">
                <a:solidFill>
                  <a:srgbClr val="002060"/>
                </a:solidFill>
              </a:rPr>
              <a:t>Data ==‘A’</a:t>
            </a:r>
            <a:endParaRPr lang="ar-EG" sz="1600" dirty="0">
              <a:solidFill>
                <a:srgbClr val="002060"/>
              </a:solidFill>
            </a:endParaRPr>
          </a:p>
        </p:txBody>
      </p:sp>
      <p:sp>
        <p:nvSpPr>
          <p:cNvPr id="27" name="Flowchart: Decision 26">
            <a:extLst>
              <a:ext uri="{FF2B5EF4-FFF2-40B4-BE49-F238E27FC236}">
                <a16:creationId xmlns:a16="http://schemas.microsoft.com/office/drawing/2014/main" id="{1EE4BB61-7894-46B6-87EB-641CAE5438FA}"/>
              </a:ext>
            </a:extLst>
          </p:cNvPr>
          <p:cNvSpPr/>
          <p:nvPr/>
        </p:nvSpPr>
        <p:spPr>
          <a:xfrm>
            <a:off x="4471687" y="8982981"/>
            <a:ext cx="2122905" cy="1303140"/>
          </a:xfrm>
          <a:prstGeom prst="flowChartDecision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1600" dirty="0">
                <a:solidFill>
                  <a:srgbClr val="002060"/>
                </a:solidFill>
              </a:rPr>
              <a:t>Data ==‘B’</a:t>
            </a:r>
            <a:endParaRPr lang="ar-EG" sz="1600" dirty="0">
              <a:solidFill>
                <a:srgbClr val="002060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663F056-E92A-425C-BFB8-7C5E3F74E958}"/>
              </a:ext>
            </a:extLst>
          </p:cNvPr>
          <p:cNvSpPr/>
          <p:nvPr/>
        </p:nvSpPr>
        <p:spPr>
          <a:xfrm>
            <a:off x="7305770" y="7131489"/>
            <a:ext cx="1235362" cy="8826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rgbClr val="002060"/>
                </a:solidFill>
              </a:rPr>
              <a:t>Led ON</a:t>
            </a:r>
            <a:endParaRPr lang="ar-EG" sz="1600" dirty="0">
              <a:solidFill>
                <a:srgbClr val="002060"/>
              </a:solidFill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4AD33B5-AB40-4B70-961D-65E3793F0F08}"/>
              </a:ext>
            </a:extLst>
          </p:cNvPr>
          <p:cNvSpPr/>
          <p:nvPr/>
        </p:nvSpPr>
        <p:spPr>
          <a:xfrm>
            <a:off x="7305770" y="9193216"/>
            <a:ext cx="1235362" cy="8826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rgbClr val="002060"/>
                </a:solidFill>
              </a:rPr>
              <a:t>Led OFF</a:t>
            </a:r>
            <a:endParaRPr lang="ar-EG" sz="1600" dirty="0">
              <a:solidFill>
                <a:srgbClr val="002060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D713925A-6D52-4386-AEB8-591657BB3B7B}"/>
              </a:ext>
            </a:extLst>
          </p:cNvPr>
          <p:cNvCxnSpPr>
            <a:stCxn id="25" idx="4"/>
          </p:cNvCxnSpPr>
          <p:nvPr/>
        </p:nvCxnSpPr>
        <p:spPr>
          <a:xfrm>
            <a:off x="2249469" y="2286478"/>
            <a:ext cx="0" cy="496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E68E2A5A-5ABB-4A9E-8BA8-BAA69912DD09}"/>
              </a:ext>
            </a:extLst>
          </p:cNvPr>
          <p:cNvCxnSpPr/>
          <p:nvPr/>
        </p:nvCxnSpPr>
        <p:spPr>
          <a:xfrm>
            <a:off x="2249469" y="3863582"/>
            <a:ext cx="0" cy="496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AA0DFF3-F1D7-4163-B837-631133FD8BD3}"/>
              </a:ext>
            </a:extLst>
          </p:cNvPr>
          <p:cNvCxnSpPr>
            <a:cxnSpLocks/>
            <a:endCxn id="20" idx="0"/>
          </p:cNvCxnSpPr>
          <p:nvPr/>
        </p:nvCxnSpPr>
        <p:spPr>
          <a:xfrm flipH="1">
            <a:off x="2249468" y="5242609"/>
            <a:ext cx="2" cy="10866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2158357-15ED-4FEE-9025-B064B7B34DA7}"/>
              </a:ext>
            </a:extLst>
          </p:cNvPr>
          <p:cNvSpPr txBox="1"/>
          <p:nvPr/>
        </p:nvSpPr>
        <p:spPr>
          <a:xfrm>
            <a:off x="1311730" y="5770909"/>
            <a:ext cx="1875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Polling</a:t>
            </a:r>
            <a:endParaRPr lang="ar-EG" b="1" dirty="0">
              <a:solidFill>
                <a:srgbClr val="FF0000"/>
              </a:solidFill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8C0092C-A527-4D02-BA93-6CE3CCABA223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2266270" y="6976809"/>
            <a:ext cx="0" cy="4272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7C66B94-280F-4933-A147-F1BB9A8501CA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2266269" y="8640506"/>
            <a:ext cx="0" cy="8058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E57F2944-E0AE-42DD-B435-3F3A172EEDE7}"/>
              </a:ext>
            </a:extLst>
          </p:cNvPr>
          <p:cNvSpPr/>
          <p:nvPr/>
        </p:nvSpPr>
        <p:spPr>
          <a:xfrm>
            <a:off x="1191800" y="10768265"/>
            <a:ext cx="2148939" cy="65930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rgbClr val="002060"/>
                </a:solidFill>
              </a:rPr>
              <a:t>SPI send data</a:t>
            </a:r>
            <a:endParaRPr lang="ar-EG" sz="1600" dirty="0">
              <a:solidFill>
                <a:srgbClr val="002060"/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BC608D5-CB93-420B-BE5C-DFF8FABCDC48}"/>
              </a:ext>
            </a:extLst>
          </p:cNvPr>
          <p:cNvCxnSpPr>
            <a:cxnSpLocks/>
          </p:cNvCxnSpPr>
          <p:nvPr/>
        </p:nvCxnSpPr>
        <p:spPr>
          <a:xfrm>
            <a:off x="2266269" y="10111064"/>
            <a:ext cx="1" cy="6486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7E0A5E0B-9361-4702-A382-FD437B45D109}"/>
              </a:ext>
            </a:extLst>
          </p:cNvPr>
          <p:cNvSpPr txBox="1"/>
          <p:nvPr/>
        </p:nvSpPr>
        <p:spPr>
          <a:xfrm>
            <a:off x="592718" y="11744681"/>
            <a:ext cx="273884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i="1" dirty="0">
                <a:solidFill>
                  <a:srgbClr val="002060"/>
                </a:solidFill>
              </a:rPr>
              <a:t>UART-MASTER SPI DRIVER</a:t>
            </a:r>
            <a:endParaRPr lang="ar-EG" b="1" i="1" dirty="0">
              <a:solidFill>
                <a:srgbClr val="002060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5D20E25-931B-4E6A-8B16-343FF52F2CAD}"/>
              </a:ext>
            </a:extLst>
          </p:cNvPr>
          <p:cNvSpPr txBox="1"/>
          <p:nvPr/>
        </p:nvSpPr>
        <p:spPr>
          <a:xfrm>
            <a:off x="4767948" y="11763711"/>
            <a:ext cx="370839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i="1" dirty="0">
                <a:solidFill>
                  <a:srgbClr val="002060"/>
                </a:solidFill>
              </a:rPr>
              <a:t>SLAVE-SPI DRIVER</a:t>
            </a:r>
            <a:endParaRPr lang="ar-EG" b="1" i="1" dirty="0">
              <a:solidFill>
                <a:srgbClr val="002060"/>
              </a:solidFill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1CF8D2F3-E115-4A6F-B8E6-645B2730E5D9}"/>
              </a:ext>
            </a:extLst>
          </p:cNvPr>
          <p:cNvCxnSpPr>
            <a:cxnSpLocks/>
          </p:cNvCxnSpPr>
          <p:nvPr/>
        </p:nvCxnSpPr>
        <p:spPr>
          <a:xfrm>
            <a:off x="850545" y="5521695"/>
            <a:ext cx="139892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F95CE6B1-65EE-45A8-8847-6B60D5A6ACC2}"/>
              </a:ext>
            </a:extLst>
          </p:cNvPr>
          <p:cNvCxnSpPr>
            <a:cxnSpLocks/>
          </p:cNvCxnSpPr>
          <p:nvPr/>
        </p:nvCxnSpPr>
        <p:spPr>
          <a:xfrm>
            <a:off x="850545" y="5521695"/>
            <a:ext cx="0" cy="25092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84B8A349-CD6C-4064-8F77-955761FDEEA3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850545" y="8030903"/>
            <a:ext cx="35427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50E377D-5BE9-4662-96CB-041B89DE009A}"/>
              </a:ext>
            </a:extLst>
          </p:cNvPr>
          <p:cNvSpPr txBox="1"/>
          <p:nvPr/>
        </p:nvSpPr>
        <p:spPr>
          <a:xfrm>
            <a:off x="6579418" y="7181505"/>
            <a:ext cx="5606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YES</a:t>
            </a:r>
            <a:endParaRPr lang="ar-EG" b="1" dirty="0">
              <a:solidFill>
                <a:srgbClr val="FF000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D04B6FC-1D8E-4881-9373-E535B36F3E82}"/>
              </a:ext>
            </a:extLst>
          </p:cNvPr>
          <p:cNvSpPr txBox="1"/>
          <p:nvPr/>
        </p:nvSpPr>
        <p:spPr>
          <a:xfrm>
            <a:off x="325839" y="6767646"/>
            <a:ext cx="5606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NO</a:t>
            </a:r>
            <a:endParaRPr lang="ar-EG" b="1" dirty="0">
              <a:solidFill>
                <a:srgbClr val="FF0000"/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C819B82-A3F7-44AE-ADC8-46187562EB32}"/>
              </a:ext>
            </a:extLst>
          </p:cNvPr>
          <p:cNvSpPr/>
          <p:nvPr/>
        </p:nvSpPr>
        <p:spPr>
          <a:xfrm>
            <a:off x="4432022" y="2786037"/>
            <a:ext cx="2259952" cy="1104614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50000"/>
              </a:lnSpc>
            </a:pPr>
            <a:r>
              <a:rPr lang="en-US" sz="1600" b="1" u="sng" dirty="0">
                <a:solidFill>
                  <a:srgbClr val="002060"/>
                </a:solidFill>
              </a:rPr>
              <a:t>Initialization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SPI_SLAVE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02060"/>
                </a:solidFill>
              </a:rPr>
              <a:t>LED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2060"/>
              </a:solidFill>
            </a:endParaRP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F5875E67-3CB1-4386-8B27-14667FF5FF12}"/>
              </a:ext>
            </a:extLst>
          </p:cNvPr>
          <p:cNvSpPr/>
          <p:nvPr/>
        </p:nvSpPr>
        <p:spPr>
          <a:xfrm>
            <a:off x="4432022" y="5384029"/>
            <a:ext cx="2259952" cy="88267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>
              <a:lnSpc>
                <a:spcPct val="150000"/>
              </a:lnSpc>
            </a:pPr>
            <a:r>
              <a:rPr lang="en-US" sz="1600" dirty="0">
                <a:solidFill>
                  <a:srgbClr val="002060"/>
                </a:solidFill>
              </a:rPr>
              <a:t>SPI receives data</a:t>
            </a:r>
            <a:endParaRPr lang="ar-EG" sz="1600" dirty="0">
              <a:solidFill>
                <a:srgbClr val="002060"/>
              </a:solidFill>
            </a:endParaRPr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B34381B8-D333-44C1-9AEF-F558C0EDC853}"/>
              </a:ext>
            </a:extLst>
          </p:cNvPr>
          <p:cNvSpPr/>
          <p:nvPr/>
        </p:nvSpPr>
        <p:spPr>
          <a:xfrm>
            <a:off x="4985046" y="1585365"/>
            <a:ext cx="1153905" cy="701113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rgbClr val="002060"/>
                </a:solidFill>
              </a:rPr>
              <a:t>Start</a:t>
            </a:r>
            <a:endParaRPr lang="ar-EG" dirty="0">
              <a:solidFill>
                <a:srgbClr val="002060"/>
              </a:solidFill>
            </a:endParaRP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41C30B66-0A0E-45A2-80AE-5B673AD1D5AC}"/>
              </a:ext>
            </a:extLst>
          </p:cNvPr>
          <p:cNvCxnSpPr>
            <a:stCxn id="60" idx="4"/>
          </p:cNvCxnSpPr>
          <p:nvPr/>
        </p:nvCxnSpPr>
        <p:spPr>
          <a:xfrm>
            <a:off x="5561999" y="2286478"/>
            <a:ext cx="0" cy="496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005CF9A8-521A-4169-89F4-BBB36E5B5419}"/>
              </a:ext>
            </a:extLst>
          </p:cNvPr>
          <p:cNvCxnSpPr>
            <a:cxnSpLocks/>
            <a:stCxn id="58" idx="2"/>
            <a:endCxn id="59" idx="0"/>
          </p:cNvCxnSpPr>
          <p:nvPr/>
        </p:nvCxnSpPr>
        <p:spPr>
          <a:xfrm>
            <a:off x="5561998" y="3890651"/>
            <a:ext cx="0" cy="14933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A3FED24F-A910-4789-AB68-24B67E17BB24}"/>
              </a:ext>
            </a:extLst>
          </p:cNvPr>
          <p:cNvSpPr txBox="1"/>
          <p:nvPr/>
        </p:nvSpPr>
        <p:spPr>
          <a:xfrm>
            <a:off x="4641931" y="4461537"/>
            <a:ext cx="18754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Polling</a:t>
            </a:r>
            <a:endParaRPr lang="ar-EG" b="1" dirty="0">
              <a:solidFill>
                <a:srgbClr val="FF0000"/>
              </a:solidFill>
            </a:endParaRP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B21DB43D-4649-4F5D-BBD1-D2BCFB82FD99}"/>
              </a:ext>
            </a:extLst>
          </p:cNvPr>
          <p:cNvCxnSpPr>
            <a:cxnSpLocks/>
          </p:cNvCxnSpPr>
          <p:nvPr/>
        </p:nvCxnSpPr>
        <p:spPr>
          <a:xfrm flipH="1">
            <a:off x="5521246" y="4199684"/>
            <a:ext cx="34032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6F382608-B160-4F00-900A-63404545162D}"/>
              </a:ext>
            </a:extLst>
          </p:cNvPr>
          <p:cNvCxnSpPr>
            <a:cxnSpLocks/>
          </p:cNvCxnSpPr>
          <p:nvPr/>
        </p:nvCxnSpPr>
        <p:spPr>
          <a:xfrm>
            <a:off x="5539694" y="11138559"/>
            <a:ext cx="33847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7927D28D-7FDD-4AF5-BFA9-DB5F1B3319D5}"/>
              </a:ext>
            </a:extLst>
          </p:cNvPr>
          <p:cNvCxnSpPr>
            <a:cxnSpLocks/>
          </p:cNvCxnSpPr>
          <p:nvPr/>
        </p:nvCxnSpPr>
        <p:spPr>
          <a:xfrm>
            <a:off x="5539694" y="6283320"/>
            <a:ext cx="0" cy="66363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64ADA71-47A6-48D8-8207-1376F52E1B6C}"/>
              </a:ext>
            </a:extLst>
          </p:cNvPr>
          <p:cNvCxnSpPr>
            <a:cxnSpLocks/>
          </p:cNvCxnSpPr>
          <p:nvPr/>
        </p:nvCxnSpPr>
        <p:spPr>
          <a:xfrm>
            <a:off x="8924467" y="4196080"/>
            <a:ext cx="0" cy="694247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98B30F47-7081-4FDB-B271-A44B751F49BC}"/>
              </a:ext>
            </a:extLst>
          </p:cNvPr>
          <p:cNvCxnSpPr>
            <a:cxnSpLocks/>
            <a:stCxn id="26" idx="2"/>
            <a:endCxn id="27" idx="0"/>
          </p:cNvCxnSpPr>
          <p:nvPr/>
        </p:nvCxnSpPr>
        <p:spPr>
          <a:xfrm flipH="1">
            <a:off x="5533140" y="8245035"/>
            <a:ext cx="1" cy="7379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B6ABACCC-22F9-4D88-9834-D58E164330F2}"/>
              </a:ext>
            </a:extLst>
          </p:cNvPr>
          <p:cNvSpPr txBox="1"/>
          <p:nvPr/>
        </p:nvSpPr>
        <p:spPr>
          <a:xfrm>
            <a:off x="4960622" y="8476341"/>
            <a:ext cx="5606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NO</a:t>
            </a:r>
            <a:endParaRPr lang="ar-EG" b="1" dirty="0">
              <a:solidFill>
                <a:srgbClr val="FF0000"/>
              </a:solidFill>
            </a:endParaRPr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47A5BFB9-8E4C-4192-A21B-D55B1B212632}"/>
              </a:ext>
            </a:extLst>
          </p:cNvPr>
          <p:cNvCxnSpPr>
            <a:cxnSpLocks/>
          </p:cNvCxnSpPr>
          <p:nvPr/>
        </p:nvCxnSpPr>
        <p:spPr>
          <a:xfrm>
            <a:off x="3915587" y="5022644"/>
            <a:ext cx="0" cy="60905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5025BEC6-A07D-409B-8C09-F1ADAEAB9AD9}"/>
              </a:ext>
            </a:extLst>
          </p:cNvPr>
          <p:cNvSpPr txBox="1"/>
          <p:nvPr/>
        </p:nvSpPr>
        <p:spPr>
          <a:xfrm>
            <a:off x="4960622" y="10533044"/>
            <a:ext cx="5606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NO</a:t>
            </a:r>
            <a:endParaRPr lang="ar-EG" b="1" dirty="0">
              <a:solidFill>
                <a:srgbClr val="FF0000"/>
              </a:solidFill>
            </a:endParaRP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7F4CAA16-EC26-4010-B66C-859C33D22BAC}"/>
              </a:ext>
            </a:extLst>
          </p:cNvPr>
          <p:cNvCxnSpPr>
            <a:cxnSpLocks/>
          </p:cNvCxnSpPr>
          <p:nvPr/>
        </p:nvCxnSpPr>
        <p:spPr>
          <a:xfrm>
            <a:off x="5533139" y="10286121"/>
            <a:ext cx="0" cy="85243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85C2722E-06E2-413B-AE55-9D95594474C6}"/>
              </a:ext>
            </a:extLst>
          </p:cNvPr>
          <p:cNvCxnSpPr>
            <a:cxnSpLocks/>
          </p:cNvCxnSpPr>
          <p:nvPr/>
        </p:nvCxnSpPr>
        <p:spPr>
          <a:xfrm>
            <a:off x="3340739" y="11113159"/>
            <a:ext cx="57484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C689D07A-B314-449D-B2F9-E38E71D73947}"/>
              </a:ext>
            </a:extLst>
          </p:cNvPr>
          <p:cNvCxnSpPr>
            <a:cxnSpLocks/>
          </p:cNvCxnSpPr>
          <p:nvPr/>
        </p:nvCxnSpPr>
        <p:spPr>
          <a:xfrm>
            <a:off x="3915587" y="5022644"/>
            <a:ext cx="166408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4F6A81DB-62D9-422C-A3F6-027E2169BDDD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6594593" y="7573987"/>
            <a:ext cx="711177" cy="19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TextBox 123">
            <a:extLst>
              <a:ext uri="{FF2B5EF4-FFF2-40B4-BE49-F238E27FC236}">
                <a16:creationId xmlns:a16="http://schemas.microsoft.com/office/drawing/2014/main" id="{5907E6C3-97A8-40AE-B3FE-E9FBFD072E51}"/>
              </a:ext>
            </a:extLst>
          </p:cNvPr>
          <p:cNvSpPr txBox="1"/>
          <p:nvPr/>
        </p:nvSpPr>
        <p:spPr>
          <a:xfrm>
            <a:off x="1720545" y="8795948"/>
            <a:ext cx="5606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YES</a:t>
            </a:r>
            <a:endParaRPr lang="ar-EG" b="1" dirty="0">
              <a:solidFill>
                <a:srgbClr val="FF0000"/>
              </a:solidFill>
            </a:endParaRPr>
          </a:p>
        </p:txBody>
      </p:sp>
      <p:sp>
        <p:nvSpPr>
          <p:cNvPr id="128" name="Rectangle 127">
            <a:extLst>
              <a:ext uri="{FF2B5EF4-FFF2-40B4-BE49-F238E27FC236}">
                <a16:creationId xmlns:a16="http://schemas.microsoft.com/office/drawing/2014/main" id="{DED7BD49-BA97-452B-B47B-0B32F2DBF395}"/>
              </a:ext>
            </a:extLst>
          </p:cNvPr>
          <p:cNvSpPr/>
          <p:nvPr/>
        </p:nvSpPr>
        <p:spPr>
          <a:xfrm>
            <a:off x="351395" y="1456950"/>
            <a:ext cx="3221497" cy="102115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AE7DFF01-6BAB-4704-A902-762FFCA0025C}"/>
              </a:ext>
            </a:extLst>
          </p:cNvPr>
          <p:cNvSpPr/>
          <p:nvPr/>
        </p:nvSpPr>
        <p:spPr>
          <a:xfrm>
            <a:off x="4240779" y="1456950"/>
            <a:ext cx="4980714" cy="10211527"/>
          </a:xfrm>
          <a:prstGeom prst="rect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46BB477-EDDA-4D79-BFD5-233B1B17C71B}"/>
              </a:ext>
            </a:extLst>
          </p:cNvPr>
          <p:cNvSpPr txBox="1"/>
          <p:nvPr/>
        </p:nvSpPr>
        <p:spPr>
          <a:xfrm>
            <a:off x="6579418" y="9218039"/>
            <a:ext cx="560624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YES</a:t>
            </a:r>
            <a:endParaRPr lang="ar-EG" b="1" dirty="0">
              <a:solidFill>
                <a:srgbClr val="FF0000"/>
              </a:solidFill>
            </a:endParaRPr>
          </a:p>
        </p:txBody>
      </p: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0B45BF60-2D8C-4298-9602-B5475E8CAFF3}"/>
              </a:ext>
            </a:extLst>
          </p:cNvPr>
          <p:cNvCxnSpPr>
            <a:cxnSpLocks/>
          </p:cNvCxnSpPr>
          <p:nvPr/>
        </p:nvCxnSpPr>
        <p:spPr>
          <a:xfrm flipV="1">
            <a:off x="6594593" y="9610521"/>
            <a:ext cx="711177" cy="194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tangle 133">
            <a:extLst>
              <a:ext uri="{FF2B5EF4-FFF2-40B4-BE49-F238E27FC236}">
                <a16:creationId xmlns:a16="http://schemas.microsoft.com/office/drawing/2014/main" id="{7E1EDA9B-DC39-45AD-88A0-9239F6D4C1A5}"/>
              </a:ext>
            </a:extLst>
          </p:cNvPr>
          <p:cNvSpPr/>
          <p:nvPr/>
        </p:nvSpPr>
        <p:spPr>
          <a:xfrm>
            <a:off x="8833104" y="12239640"/>
            <a:ext cx="560832" cy="566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D08B5E3C-BF04-4CDB-AFA9-69A2230F4BB1}"/>
              </a:ext>
            </a:extLst>
          </p:cNvPr>
          <p:cNvSpPr txBox="1"/>
          <p:nvPr/>
        </p:nvSpPr>
        <p:spPr>
          <a:xfrm>
            <a:off x="8885869" y="12264024"/>
            <a:ext cx="432816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dirty="0">
                <a:solidFill>
                  <a:srgbClr val="4472C4"/>
                </a:solidFill>
              </a:rPr>
              <a:t>4</a:t>
            </a:r>
            <a:endParaRPr lang="ar-EG" sz="3200" dirty="0">
              <a:solidFill>
                <a:srgbClr val="4472C4"/>
              </a:solidFill>
            </a:endParaRPr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2483A50A-558C-4FB9-9FBD-85E9ABCDDD71}"/>
              </a:ext>
            </a:extLst>
          </p:cNvPr>
          <p:cNvSpPr/>
          <p:nvPr/>
        </p:nvSpPr>
        <p:spPr>
          <a:xfrm>
            <a:off x="7063938" y="3462"/>
            <a:ext cx="2305701" cy="393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EECDF2B0-90F3-435E-AC16-ADC655A4D8CF}"/>
              </a:ext>
            </a:extLst>
          </p:cNvPr>
          <p:cNvSpPr txBox="1"/>
          <p:nvPr/>
        </p:nvSpPr>
        <p:spPr>
          <a:xfrm>
            <a:off x="7045904" y="11470"/>
            <a:ext cx="23057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</a:t>
            </a:r>
            <a:r>
              <a:rPr lang="en-US" dirty="0">
                <a:solidFill>
                  <a:srgbClr val="FF0000"/>
                </a:solidFill>
              </a:rPr>
              <a:t>MIT</a:t>
            </a:r>
            <a:r>
              <a:rPr lang="en-US" dirty="0">
                <a:solidFill>
                  <a:srgbClr val="4472C4"/>
                </a:solidFill>
              </a:rPr>
              <a:t> </a:t>
            </a:r>
            <a:r>
              <a:rPr lang="en-US" dirty="0"/>
              <a:t>Learning Project</a:t>
            </a:r>
            <a:endParaRPr lang="ar-EG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70204D52-6080-49DB-B2AC-89B86D1DB428}"/>
              </a:ext>
            </a:extLst>
          </p:cNvPr>
          <p:cNvSpPr txBox="1"/>
          <p:nvPr/>
        </p:nvSpPr>
        <p:spPr>
          <a:xfrm>
            <a:off x="282447" y="12349365"/>
            <a:ext cx="31337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Embedded Systems Course</a:t>
            </a:r>
            <a:endParaRPr lang="ar-EG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49851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Project Simulation">
            <a:hlinkClick r:id="" action="ppaction://media"/>
            <a:extLst>
              <a:ext uri="{FF2B5EF4-FFF2-40B4-BE49-F238E27FC236}">
                <a16:creationId xmlns:a16="http://schemas.microsoft.com/office/drawing/2014/main" id="{BC57D382-35CD-48A9-B3C2-0D0BBD16EE1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4005" t="8634" r="17568" b="8155"/>
          <a:stretch/>
        </p:blipFill>
        <p:spPr>
          <a:xfrm>
            <a:off x="1" y="3252960"/>
            <a:ext cx="9601200" cy="6567427"/>
          </a:xfrm>
          <a:prstGeom prst="rect">
            <a:avLst/>
          </a:prstGeom>
        </p:spPr>
      </p:pic>
      <p:grpSp>
        <p:nvGrpSpPr>
          <p:cNvPr id="66" name="Group 65">
            <a:extLst>
              <a:ext uri="{FF2B5EF4-FFF2-40B4-BE49-F238E27FC236}">
                <a16:creationId xmlns:a16="http://schemas.microsoft.com/office/drawing/2014/main" id="{D35C04E2-C200-4ABB-8E92-2383ABD99851}"/>
              </a:ext>
            </a:extLst>
          </p:cNvPr>
          <p:cNvGrpSpPr/>
          <p:nvPr/>
        </p:nvGrpSpPr>
        <p:grpSpPr>
          <a:xfrm>
            <a:off x="-843" y="-1369"/>
            <a:ext cx="9604142" cy="12802969"/>
            <a:chOff x="-843" y="-1369"/>
            <a:chExt cx="9604142" cy="12802969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3863E532-1528-4714-8B5E-334151AB2FD6}"/>
                </a:ext>
              </a:extLst>
            </p:cNvPr>
            <p:cNvSpPr/>
            <p:nvPr/>
          </p:nvSpPr>
          <p:spPr>
            <a:xfrm>
              <a:off x="0" y="12167578"/>
              <a:ext cx="9601200" cy="63402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DB55C320-F303-488B-A320-2D7E34C3059E}"/>
                </a:ext>
              </a:extLst>
            </p:cNvPr>
            <p:cNvSpPr/>
            <p:nvPr/>
          </p:nvSpPr>
          <p:spPr>
            <a:xfrm>
              <a:off x="0" y="-1369"/>
              <a:ext cx="9601200" cy="56683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87E02166-77E5-4D85-9E79-1BF91792CF79}"/>
                </a:ext>
              </a:extLst>
            </p:cNvPr>
            <p:cNvSpPr/>
            <p:nvPr/>
          </p:nvSpPr>
          <p:spPr>
            <a:xfrm rot="5400000">
              <a:off x="3674973" y="6239248"/>
              <a:ext cx="11731095" cy="12555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07DFA9F3-A19D-4947-B01F-4C99DF282AD7}"/>
                </a:ext>
              </a:extLst>
            </p:cNvPr>
            <p:cNvSpPr/>
            <p:nvPr/>
          </p:nvSpPr>
          <p:spPr>
            <a:xfrm rot="5400000">
              <a:off x="-5804242" y="6239879"/>
              <a:ext cx="11731095" cy="12429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ar-EG" dirty="0"/>
            </a:p>
          </p:txBody>
        </p:sp>
      </p:grpSp>
      <p:sp>
        <p:nvSpPr>
          <p:cNvPr id="71" name="Rectangle 70">
            <a:extLst>
              <a:ext uri="{FF2B5EF4-FFF2-40B4-BE49-F238E27FC236}">
                <a16:creationId xmlns:a16="http://schemas.microsoft.com/office/drawing/2014/main" id="{82DE0CAD-8214-472F-A457-314637D5B5B8}"/>
              </a:ext>
            </a:extLst>
          </p:cNvPr>
          <p:cNvSpPr/>
          <p:nvPr/>
        </p:nvSpPr>
        <p:spPr>
          <a:xfrm>
            <a:off x="123455" y="634024"/>
            <a:ext cx="8621168" cy="707886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i="1" u="sng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00000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Project Simulation on Proteus 7.7</a:t>
            </a:r>
            <a:endParaRPr lang="ar-EG" sz="4000" b="1" i="1" dirty="0">
              <a:ln w="9525">
                <a:solidFill>
                  <a:schemeClr val="bg1"/>
                </a:solidFill>
                <a:prstDash val="solid"/>
              </a:ln>
              <a:solidFill>
                <a:srgbClr val="C00000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2C4A31D9-7E12-4914-BF43-B720F6CF7072}"/>
              </a:ext>
            </a:extLst>
          </p:cNvPr>
          <p:cNvSpPr txBox="1"/>
          <p:nvPr/>
        </p:nvSpPr>
        <p:spPr>
          <a:xfrm>
            <a:off x="355102" y="11600599"/>
            <a:ext cx="2992117" cy="46487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*Main Video : In sent Files 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31E03617-79C1-4181-84EB-F2500E150E92}"/>
              </a:ext>
            </a:extLst>
          </p:cNvPr>
          <p:cNvSpPr txBox="1"/>
          <p:nvPr/>
        </p:nvSpPr>
        <p:spPr>
          <a:xfrm>
            <a:off x="1126325" y="1718220"/>
            <a:ext cx="2804635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</a:rPr>
              <a:t>LCD 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(for data check)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9FA053E-4976-4F4F-A4BA-78F57F15FFC2}"/>
              </a:ext>
            </a:extLst>
          </p:cNvPr>
          <p:cNvSpPr txBox="1"/>
          <p:nvPr/>
        </p:nvSpPr>
        <p:spPr>
          <a:xfrm>
            <a:off x="4914105" y="1436053"/>
            <a:ext cx="1270498" cy="67185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rgbClr val="002060"/>
                </a:solidFill>
              </a:rPr>
              <a:t>MCU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6FCAB7BE-9D83-47FF-8BC9-AA6A8FBF78AB}"/>
              </a:ext>
            </a:extLst>
          </p:cNvPr>
          <p:cNvSpPr txBox="1"/>
          <p:nvPr/>
        </p:nvSpPr>
        <p:spPr>
          <a:xfrm>
            <a:off x="463725" y="10576986"/>
            <a:ext cx="2569622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</a:rPr>
              <a:t>Virtual Terminal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Window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AFB2AB9-29A6-4AF9-8CC0-10C6E0C293F5}"/>
              </a:ext>
            </a:extLst>
          </p:cNvPr>
          <p:cNvSpPr txBox="1"/>
          <p:nvPr/>
        </p:nvSpPr>
        <p:spPr>
          <a:xfrm>
            <a:off x="4594519" y="10576985"/>
            <a:ext cx="2569622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</a:rPr>
              <a:t>Slave 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Micro controller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1707870-2C5D-4708-9DD5-351D4A33E69B}"/>
              </a:ext>
            </a:extLst>
          </p:cNvPr>
          <p:cNvSpPr txBox="1"/>
          <p:nvPr/>
        </p:nvSpPr>
        <p:spPr>
          <a:xfrm>
            <a:off x="6724656" y="1797530"/>
            <a:ext cx="2569622" cy="95410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</a:rPr>
              <a:t>Virtual Terminal</a:t>
            </a:r>
          </a:p>
          <a:p>
            <a:pPr algn="ctr"/>
            <a:r>
              <a:rPr lang="en-US" sz="2800" dirty="0">
                <a:solidFill>
                  <a:srgbClr val="002060"/>
                </a:solidFill>
              </a:rPr>
              <a:t>(acts as HC-05)</a:t>
            </a:r>
          </a:p>
        </p:txBody>
      </p:sp>
      <p:sp>
        <p:nvSpPr>
          <p:cNvPr id="80" name="Arrow: Down 79">
            <a:extLst>
              <a:ext uri="{FF2B5EF4-FFF2-40B4-BE49-F238E27FC236}">
                <a16:creationId xmlns:a16="http://schemas.microsoft.com/office/drawing/2014/main" id="{96423E2C-429D-4469-A1D2-955635C7BD6F}"/>
              </a:ext>
            </a:extLst>
          </p:cNvPr>
          <p:cNvSpPr/>
          <p:nvPr/>
        </p:nvSpPr>
        <p:spPr>
          <a:xfrm>
            <a:off x="2407592" y="2723380"/>
            <a:ext cx="442908" cy="10071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1" name="Arrow: Down 80">
            <a:extLst>
              <a:ext uri="{FF2B5EF4-FFF2-40B4-BE49-F238E27FC236}">
                <a16:creationId xmlns:a16="http://schemas.microsoft.com/office/drawing/2014/main" id="{7176000C-2197-4EA7-BC89-D594348FF4AF}"/>
              </a:ext>
            </a:extLst>
          </p:cNvPr>
          <p:cNvSpPr/>
          <p:nvPr/>
        </p:nvSpPr>
        <p:spPr>
          <a:xfrm>
            <a:off x="5200654" y="2152777"/>
            <a:ext cx="442908" cy="104913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2" name="Arrow: Down 81">
            <a:extLst>
              <a:ext uri="{FF2B5EF4-FFF2-40B4-BE49-F238E27FC236}">
                <a16:creationId xmlns:a16="http://schemas.microsoft.com/office/drawing/2014/main" id="{CE372A28-F338-413B-A8C9-ADA11360122F}"/>
              </a:ext>
            </a:extLst>
          </p:cNvPr>
          <p:cNvSpPr/>
          <p:nvPr/>
        </p:nvSpPr>
        <p:spPr>
          <a:xfrm>
            <a:off x="8422192" y="2868077"/>
            <a:ext cx="442908" cy="16818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 dirty="0"/>
          </a:p>
        </p:txBody>
      </p:sp>
      <p:sp>
        <p:nvSpPr>
          <p:cNvPr id="83" name="Arrow: Down 82">
            <a:extLst>
              <a:ext uri="{FF2B5EF4-FFF2-40B4-BE49-F238E27FC236}">
                <a16:creationId xmlns:a16="http://schemas.microsoft.com/office/drawing/2014/main" id="{E5BC8125-3AE5-4219-BF69-C9A0446A94D8}"/>
              </a:ext>
            </a:extLst>
          </p:cNvPr>
          <p:cNvSpPr/>
          <p:nvPr/>
        </p:nvSpPr>
        <p:spPr>
          <a:xfrm rot="10800000">
            <a:off x="1597637" y="9756441"/>
            <a:ext cx="442908" cy="75338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4" name="Arrow: Down 83">
            <a:extLst>
              <a:ext uri="{FF2B5EF4-FFF2-40B4-BE49-F238E27FC236}">
                <a16:creationId xmlns:a16="http://schemas.microsoft.com/office/drawing/2014/main" id="{C48202D0-C24E-40BE-9275-98AAD9DB123A}"/>
              </a:ext>
            </a:extLst>
          </p:cNvPr>
          <p:cNvSpPr/>
          <p:nvPr/>
        </p:nvSpPr>
        <p:spPr>
          <a:xfrm rot="10800000">
            <a:off x="5643562" y="9756439"/>
            <a:ext cx="442908" cy="75338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53D9E79-5C8D-4EBA-AF58-1CB3BD2EFBC8}"/>
              </a:ext>
            </a:extLst>
          </p:cNvPr>
          <p:cNvSpPr txBox="1"/>
          <p:nvPr/>
        </p:nvSpPr>
        <p:spPr>
          <a:xfrm>
            <a:off x="6594248" y="10133131"/>
            <a:ext cx="256962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</a:rPr>
              <a:t>LED</a:t>
            </a:r>
          </a:p>
        </p:txBody>
      </p:sp>
      <p:sp>
        <p:nvSpPr>
          <p:cNvPr id="86" name="Arrow: Down 85">
            <a:extLst>
              <a:ext uri="{FF2B5EF4-FFF2-40B4-BE49-F238E27FC236}">
                <a16:creationId xmlns:a16="http://schemas.microsoft.com/office/drawing/2014/main" id="{E9FE1C4B-BF96-4873-A6EF-8D21264925F1}"/>
              </a:ext>
            </a:extLst>
          </p:cNvPr>
          <p:cNvSpPr/>
          <p:nvPr/>
        </p:nvSpPr>
        <p:spPr>
          <a:xfrm rot="10800000">
            <a:off x="7664675" y="8494173"/>
            <a:ext cx="442908" cy="151792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12B5E7C2-E8C5-4A7B-9A3C-57F55159A86F}"/>
              </a:ext>
            </a:extLst>
          </p:cNvPr>
          <p:cNvSpPr/>
          <p:nvPr/>
        </p:nvSpPr>
        <p:spPr>
          <a:xfrm>
            <a:off x="8833104" y="12239640"/>
            <a:ext cx="560832" cy="5668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FD026FD3-19FD-4869-9FFB-EBEE2E8DFF2E}"/>
              </a:ext>
            </a:extLst>
          </p:cNvPr>
          <p:cNvSpPr txBox="1"/>
          <p:nvPr/>
        </p:nvSpPr>
        <p:spPr>
          <a:xfrm>
            <a:off x="8885869" y="12264024"/>
            <a:ext cx="432816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dirty="0">
                <a:solidFill>
                  <a:srgbClr val="4472C4"/>
                </a:solidFill>
              </a:rPr>
              <a:t>5</a:t>
            </a:r>
            <a:endParaRPr lang="ar-EG" sz="3200" dirty="0">
              <a:solidFill>
                <a:srgbClr val="4472C4"/>
              </a:solidFill>
            </a:endParaRP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1435394D-B682-4294-9CF8-84D2D729C32D}"/>
              </a:ext>
            </a:extLst>
          </p:cNvPr>
          <p:cNvSpPr/>
          <p:nvPr/>
        </p:nvSpPr>
        <p:spPr>
          <a:xfrm>
            <a:off x="7063938" y="3462"/>
            <a:ext cx="2305701" cy="3937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ar-EG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6AA6D973-D5E0-40D1-9BE5-1C64FAC9C906}"/>
              </a:ext>
            </a:extLst>
          </p:cNvPr>
          <p:cNvSpPr txBox="1"/>
          <p:nvPr/>
        </p:nvSpPr>
        <p:spPr>
          <a:xfrm>
            <a:off x="7045904" y="11470"/>
            <a:ext cx="2305701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>
                <a:solidFill>
                  <a:srgbClr val="002060"/>
                </a:solidFill>
              </a:rPr>
              <a:t>A</a:t>
            </a:r>
            <a:r>
              <a:rPr lang="en-US" dirty="0">
                <a:solidFill>
                  <a:srgbClr val="FF0000"/>
                </a:solidFill>
              </a:rPr>
              <a:t>MIT</a:t>
            </a:r>
            <a:r>
              <a:rPr lang="en-US" dirty="0">
                <a:solidFill>
                  <a:srgbClr val="4472C4"/>
                </a:solidFill>
              </a:rPr>
              <a:t> </a:t>
            </a:r>
            <a:r>
              <a:rPr lang="en-US" dirty="0"/>
              <a:t>Learning Project</a:t>
            </a:r>
            <a:endParaRPr lang="ar-EG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625C9ABF-38A6-4757-BBF6-054275D509F3}"/>
              </a:ext>
            </a:extLst>
          </p:cNvPr>
          <p:cNvSpPr txBox="1"/>
          <p:nvPr/>
        </p:nvSpPr>
        <p:spPr>
          <a:xfrm>
            <a:off x="282447" y="12349365"/>
            <a:ext cx="3133753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b="1" i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Embedded Systems Course</a:t>
            </a:r>
            <a:endParaRPr lang="ar-EG" b="1" i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935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800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383</TotalTime>
  <Words>588</Words>
  <Application>Microsoft Office PowerPoint</Application>
  <PresentationFormat>A3 Paper (297x420 mm)</PresentationFormat>
  <Paragraphs>125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mariam el kess</dc:creator>
  <cp:lastModifiedBy>mariam el kess</cp:lastModifiedBy>
  <cp:revision>42</cp:revision>
  <dcterms:created xsi:type="dcterms:W3CDTF">2021-02-04T16:19:38Z</dcterms:created>
  <dcterms:modified xsi:type="dcterms:W3CDTF">2021-02-04T22:43:15Z</dcterms:modified>
</cp:coreProperties>
</file>

<file path=docProps/thumbnail.jpeg>
</file>